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media/image1.jpeg" ContentType="image/jpeg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101600" cap="flat">
              <a:solidFill>
                <a:srgbClr val="000000"/>
              </a:solidFill>
              <a:prstDash val="solid"/>
              <a:round/>
            </a:ln>
          </a:top>
          <a:bottom>
            <a:ln w="508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508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1016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508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Shape 14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2400">
        <a:latin typeface="+mn-lt"/>
        <a:ea typeface="+mn-ea"/>
        <a:cs typeface="+mn-cs"/>
        <a:sym typeface="Calibri"/>
      </a:defRPr>
    </a:lvl1pPr>
    <a:lvl2pPr indent="228600" latinLnBrk="0">
      <a:defRPr sz="2400">
        <a:latin typeface="+mn-lt"/>
        <a:ea typeface="+mn-ea"/>
        <a:cs typeface="+mn-cs"/>
        <a:sym typeface="Calibri"/>
      </a:defRPr>
    </a:lvl2pPr>
    <a:lvl3pPr indent="457200" latinLnBrk="0">
      <a:defRPr sz="2400">
        <a:latin typeface="+mn-lt"/>
        <a:ea typeface="+mn-ea"/>
        <a:cs typeface="+mn-cs"/>
        <a:sym typeface="Calibri"/>
      </a:defRPr>
    </a:lvl3pPr>
    <a:lvl4pPr indent="685800" latinLnBrk="0">
      <a:defRPr sz="2400">
        <a:latin typeface="+mn-lt"/>
        <a:ea typeface="+mn-ea"/>
        <a:cs typeface="+mn-cs"/>
        <a:sym typeface="Calibri"/>
      </a:defRPr>
    </a:lvl4pPr>
    <a:lvl5pPr indent="914400" latinLnBrk="0">
      <a:defRPr sz="2400">
        <a:latin typeface="+mn-lt"/>
        <a:ea typeface="+mn-ea"/>
        <a:cs typeface="+mn-cs"/>
        <a:sym typeface="Calibri"/>
      </a:defRPr>
    </a:lvl5pPr>
    <a:lvl6pPr indent="1143000" latinLnBrk="0">
      <a:defRPr sz="2400">
        <a:latin typeface="+mn-lt"/>
        <a:ea typeface="+mn-ea"/>
        <a:cs typeface="+mn-cs"/>
        <a:sym typeface="Calibri"/>
      </a:defRPr>
    </a:lvl6pPr>
    <a:lvl7pPr indent="1371600" latinLnBrk="0">
      <a:defRPr sz="2400">
        <a:latin typeface="+mn-lt"/>
        <a:ea typeface="+mn-ea"/>
        <a:cs typeface="+mn-cs"/>
        <a:sym typeface="Calibri"/>
      </a:defRPr>
    </a:lvl7pPr>
    <a:lvl8pPr indent="1600200" latinLnBrk="0">
      <a:defRPr sz="2400">
        <a:latin typeface="+mn-lt"/>
        <a:ea typeface="+mn-ea"/>
        <a:cs typeface="+mn-cs"/>
        <a:sym typeface="Calibri"/>
      </a:defRPr>
    </a:lvl8pPr>
    <a:lvl9pPr indent="1828800" latinLnBrk="0">
      <a:defRPr sz="24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</Relationships>
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</Relationships>
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</Relationships>
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</Relationships>

</file>

<file path=ppt/notesSlides/_rels/notesSlide16.xml.rels><?xml version="1.0" encoding="UTF-8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</Relationships>

</file>

<file path=ppt/notesSlides/_rels/notesSlide17.xml.rels><?xml version="1.0" encoding="UTF-8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</Relationships>

</file>

<file path=ppt/notesSlides/_rels/notesSlide18.xml.rels><?xml version="1.0" encoding="UTF-8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</Relationships>

</file>

<file path=ppt/notesSlides/_rels/notesSlide19.xml.rels><?xml version="1.0" encoding="UTF-8"?>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</Relationships>
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
</file>

<file path=ppt/notesSlides/_rels/notesSlide20.xml.rels><?xml version="1.0" encoding="UTF-8"?>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</Relationships>

</file>

<file path=ppt/notesSlides/_rels/notesSlide21.xml.rels><?xml version="1.0" encoding="UTF-8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</Relationships>

</file>

<file path=ppt/notesSlides/_rels/notesSlide22.xml.rels><?xml version="1.0" encoding="UTF-8"?>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</Relationships>

</file>

<file path=ppt/notesSlides/_rels/notesSlide23.xml.rels><?xml version="1.0" encoding="UTF-8"?>
<Relationships xmlns="http://schemas.openxmlformats.org/package/2006/relationships"><Relationship Id="rId1" Type="http://schemas.openxmlformats.org/officeDocument/2006/relationships/slide" Target="../slides/slide23.xml"/><Relationship Id="rId2" Type="http://schemas.openxmlformats.org/officeDocument/2006/relationships/notesMaster" Target="../notesMasters/notesMaster1.xml"/></Relationships>

</file>

<file path=ppt/notesSlides/_rels/notesSlide24.xml.rels><?xml version="1.0" encoding="UTF-8"?>
<Relationships xmlns="http://schemas.openxmlformats.org/package/2006/relationships"><Relationship Id="rId1" Type="http://schemas.openxmlformats.org/officeDocument/2006/relationships/slide" Target="../slides/slide24.xml"/><Relationship Id="rId2" Type="http://schemas.openxmlformats.org/officeDocument/2006/relationships/notesMaster" Target="../notesMasters/notesMaster1.xml"/></Relationships>

</file>

<file path=ppt/notesSlides/_rels/notesSlide25.xml.rels><?xml version="1.0" encoding="UTF-8"?>
<Relationships xmlns="http://schemas.openxmlformats.org/package/2006/relationships"><Relationship Id="rId1" Type="http://schemas.openxmlformats.org/officeDocument/2006/relationships/slide" Target="../slides/slide25.xml"/><Relationship Id="rId2" Type="http://schemas.openxmlformats.org/officeDocument/2006/relationships/notesMaster" Target="../notesMasters/notesMaster1.xml"/></Relationships>

</file>

<file path=ppt/notesSlides/_rels/notesSlide26.xml.rels><?xml version="1.0" encoding="UTF-8"?>
<Relationships xmlns="http://schemas.openxmlformats.org/package/2006/relationships"><Relationship Id="rId1" Type="http://schemas.openxmlformats.org/officeDocument/2006/relationships/slide" Target="../slides/slide26.xml"/><Relationship Id="rId2" Type="http://schemas.openxmlformats.org/officeDocument/2006/relationships/notesMaster" Target="../notesMasters/notesMaster1.xml"/></Relationships>

</file>

<file path=ppt/notesSlides/_rels/notesSlide27.xml.rels><?xml version="1.0" encoding="UTF-8"?>
<Relationships xmlns="http://schemas.openxmlformats.org/package/2006/relationships"><Relationship Id="rId1" Type="http://schemas.openxmlformats.org/officeDocument/2006/relationships/slide" Target="../slides/slide27.xml"/><Relationship Id="rId2" Type="http://schemas.openxmlformats.org/officeDocument/2006/relationships/notesMaster" Target="../notesMasters/notesMaster1.xml"/></Relationships>

</file>

<file path=ppt/notesSlides/_rels/notesSlide28.xml.rels><?xml version="1.0" encoding="UTF-8"?>
<Relationships xmlns="http://schemas.openxmlformats.org/package/2006/relationships"><Relationship Id="rId1" Type="http://schemas.openxmlformats.org/officeDocument/2006/relationships/slide" Target="../slides/slide28.xml"/><Relationship Id="rId2" Type="http://schemas.openxmlformats.org/officeDocument/2006/relationships/notesMaster" Target="../notesMasters/notesMaster1.xml"/></Relationships>

</file>

<file path=ppt/notesSlides/_rels/notesSlide29.xml.rels><?xml version="1.0" encoding="UTF-8"?>
<Relationships xmlns="http://schemas.openxmlformats.org/package/2006/relationships"><Relationship Id="rId1" Type="http://schemas.openxmlformats.org/officeDocument/2006/relationships/slide" Target="../slides/slide29.xml"/><Relationship Id="rId2" Type="http://schemas.openxmlformats.org/officeDocument/2006/relationships/notesMaster" Target="../notesMasters/notesMaster1.xml"/></Relationships>
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
</file>

<file path=ppt/notesSlides/_rels/notesSlide30.xml.rels><?xml version="1.0" encoding="UTF-8"?>
<Relationships xmlns="http://schemas.openxmlformats.org/package/2006/relationships"><Relationship Id="rId1" Type="http://schemas.openxmlformats.org/officeDocument/2006/relationships/slide" Target="../slides/slide30.xml"/><Relationship Id="rId2" Type="http://schemas.openxmlformats.org/officeDocument/2006/relationships/notesMaster" Target="../notesMasters/notesMaster1.xml"/></Relationships>

</file>

<file path=ppt/notesSlides/_rels/notesSlide31.xml.rels><?xml version="1.0" encoding="UTF-8"?>
<Relationships xmlns="http://schemas.openxmlformats.org/package/2006/relationships"><Relationship Id="rId1" Type="http://schemas.openxmlformats.org/officeDocument/2006/relationships/slide" Target="../slides/slide31.xml"/><Relationship Id="rId2" Type="http://schemas.openxmlformats.org/officeDocument/2006/relationships/notesMaster" Target="../notesMasters/notesMaster1.xml"/></Relationships>

</file>

<file path=ppt/notesSlides/_rels/notesSlide32.xml.rels><?xml version="1.0" encoding="UTF-8"?>
<Relationships xmlns="http://schemas.openxmlformats.org/package/2006/relationships"><Relationship Id="rId1" Type="http://schemas.openxmlformats.org/officeDocument/2006/relationships/slide" Target="../slides/slide32.xml"/><Relationship Id="rId2" Type="http://schemas.openxmlformats.org/officeDocument/2006/relationships/notesMaster" Target="../notesMasters/notesMaster1.xml"/></Relationships>

</file>

<file path=ppt/notesSlides/_rels/notesSlide33.xml.rels><?xml version="1.0" encoding="UTF-8"?>
<Relationships xmlns="http://schemas.openxmlformats.org/package/2006/relationships"><Relationship Id="rId1" Type="http://schemas.openxmlformats.org/officeDocument/2006/relationships/slide" Target="../slides/slide33.xml"/><Relationship Id="rId2" Type="http://schemas.openxmlformats.org/officeDocument/2006/relationships/notesMaster" Target="../notesMasters/notesMaster1.xml"/></Relationships>

</file>

<file path=ppt/notesSlides/_rels/notesSlide34.xml.rels><?xml version="1.0" encoding="UTF-8"?>
<Relationships xmlns="http://schemas.openxmlformats.org/package/2006/relationships"><Relationship Id="rId1" Type="http://schemas.openxmlformats.org/officeDocument/2006/relationships/slide" Target="../slides/slide34.xml"/><Relationship Id="rId2" Type="http://schemas.openxmlformats.org/officeDocument/2006/relationships/notesMaster" Target="../notesMasters/notesMaster1.xml"/></Relationships>

</file>

<file path=ppt/notesSlides/_rels/notesSlide35.xml.rels><?xml version="1.0" encoding="UTF-8"?>
<Relationships xmlns="http://schemas.openxmlformats.org/package/2006/relationships"><Relationship Id="rId1" Type="http://schemas.openxmlformats.org/officeDocument/2006/relationships/slide" Target="../slides/slide35.xml"/><Relationship Id="rId2" Type="http://schemas.openxmlformats.org/officeDocument/2006/relationships/notesMaster" Target="../notesMasters/notesMaster1.xml"/></Relationships>

</file>

<file path=ppt/notesSlides/_rels/notesSlide36.xml.rels><?xml version="1.0" encoding="UTF-8"?>
<Relationships xmlns="http://schemas.openxmlformats.org/package/2006/relationships"><Relationship Id="rId1" Type="http://schemas.openxmlformats.org/officeDocument/2006/relationships/slide" Target="../slides/slide36.xml"/><Relationship Id="rId2" Type="http://schemas.openxmlformats.org/officeDocument/2006/relationships/notesMaster" Target="../notesMasters/notesMaster1.xml"/></Relationships>

</file>

<file path=ppt/notesSlides/_rels/notesSlide37.xml.rels><?xml version="1.0" encoding="UTF-8"?>
<Relationships xmlns="http://schemas.openxmlformats.org/package/2006/relationships"><Relationship Id="rId1" Type="http://schemas.openxmlformats.org/officeDocument/2006/relationships/slide" Target="../slides/slide37.xml"/><Relationship Id="rId2" Type="http://schemas.openxmlformats.org/officeDocument/2006/relationships/notesMaster" Target="../notesMasters/notesMaster1.xml"/></Relationships>

</file>

<file path=ppt/notesSlides/_rels/notesSlide38.xml.rels><?xml version="1.0" encoding="UTF-8"?>
<Relationships xmlns="http://schemas.openxmlformats.org/package/2006/relationships"><Relationship Id="rId1" Type="http://schemas.openxmlformats.org/officeDocument/2006/relationships/slide" Target="../slides/slide38.xml"/><Relationship Id="rId2" Type="http://schemas.openxmlformats.org/officeDocument/2006/relationships/notesMaster" Target="../notesMasters/notesMaster1.xml"/></Relationships>

</file>

<file path=ppt/notesSlides/_rels/notesSlide39.xml.rels><?xml version="1.0" encoding="UTF-8"?>
<Relationships xmlns="http://schemas.openxmlformats.org/package/2006/relationships"><Relationship Id="rId1" Type="http://schemas.openxmlformats.org/officeDocument/2006/relationships/slide" Target="../slides/slide39.xml"/><Relationship Id="rId2" Type="http://schemas.openxmlformats.org/officeDocument/2006/relationships/notesMaster" Target="../notesMasters/notesMaster1.xml"/></Relationships>
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
</file>

<file path=ppt/notesSlides/_rels/notesSlide40.xml.rels><?xml version="1.0" encoding="UTF-8"?>
<Relationships xmlns="http://schemas.openxmlformats.org/package/2006/relationships"><Relationship Id="rId1" Type="http://schemas.openxmlformats.org/officeDocument/2006/relationships/slide" Target="../slides/slide40.xml"/><Relationship Id="rId2" Type="http://schemas.openxmlformats.org/officeDocument/2006/relationships/notesMaster" Target="../notesMasters/notesMaster1.xml"/></Relationships>

</file>

<file path=ppt/notesSlides/_rels/notesSlide41.xml.rels><?xml version="1.0" encoding="UTF-8"?>
<Relationships xmlns="http://schemas.openxmlformats.org/package/2006/relationships"><Relationship Id="rId1" Type="http://schemas.openxmlformats.org/officeDocument/2006/relationships/slide" Target="../slides/slide41.xml"/><Relationship Id="rId2" Type="http://schemas.openxmlformats.org/officeDocument/2006/relationships/notesMaster" Target="../notesMasters/notesMaster1.xml"/></Relationships>

</file>

<file path=ppt/notesSlides/_rels/notesSlide42.xml.rels><?xml version="1.0" encoding="UTF-8"?>
<Relationships xmlns="http://schemas.openxmlformats.org/package/2006/relationships"><Relationship Id="rId1" Type="http://schemas.openxmlformats.org/officeDocument/2006/relationships/slide" Target="../slides/slide42.xml"/><Relationship Id="rId2" Type="http://schemas.openxmlformats.org/officeDocument/2006/relationships/notesMaster" Target="../notesMasters/notesMaster1.xml"/></Relationships>

</file>

<file path=ppt/notesSlides/_rels/notesSlide43.xml.rels><?xml version="1.0" encoding="UTF-8"?>
<Relationships xmlns="http://schemas.openxmlformats.org/package/2006/relationships"><Relationship Id="rId1" Type="http://schemas.openxmlformats.org/officeDocument/2006/relationships/slide" Target="../slides/slide43.xml"/><Relationship Id="rId2" Type="http://schemas.openxmlformats.org/officeDocument/2006/relationships/notesMaster" Target="../notesMasters/notesMaster1.xml"/></Relationships>

</file>

<file path=ppt/notesSlides/_rels/notesSlide44.xml.rels><?xml version="1.0" encoding="UTF-8"?>
<Relationships xmlns="http://schemas.openxmlformats.org/package/2006/relationships"><Relationship Id="rId1" Type="http://schemas.openxmlformats.org/officeDocument/2006/relationships/slide" Target="../slides/slide44.xml"/><Relationship Id="rId2" Type="http://schemas.openxmlformats.org/officeDocument/2006/relationships/notesMaster" Target="../notesMasters/notesMaster1.xml"/></Relationships>

</file>

<file path=ppt/notesSlides/_rels/notesSlide45.xml.rels><?xml version="1.0" encoding="UTF-8"?>
<Relationships xmlns="http://schemas.openxmlformats.org/package/2006/relationships"><Relationship Id="rId1" Type="http://schemas.openxmlformats.org/officeDocument/2006/relationships/slide" Target="../slides/slide45.xml"/><Relationship Id="rId2" Type="http://schemas.openxmlformats.org/officeDocument/2006/relationships/notesMaster" Target="../notesMasters/notesMaster1.xml"/></Relationships>

</file>

<file path=ppt/notesSlides/_rels/notesSlide46.xml.rels><?xml version="1.0" encoding="UTF-8"?>
<Relationships xmlns="http://schemas.openxmlformats.org/package/2006/relationships"><Relationship Id="rId1" Type="http://schemas.openxmlformats.org/officeDocument/2006/relationships/slide" Target="../slides/slide46.xml"/><Relationship Id="rId2" Type="http://schemas.openxmlformats.org/officeDocument/2006/relationships/notesMaster" Target="../notesMasters/notesMaster1.xml"/></Relationships>
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0" name="Shape 150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800"/>
            </a:pPr>
            <a:r>
              <a:t>Открывайте с вопроса: «Что такое настоящая экономика?» — не биржи и не банки, а люди, их труд и взаимодействие.</a:t>
            </a:r>
          </a:p>
          <a:p>
            <a:pPr defTabSz="457200">
              <a:defRPr sz="1800"/>
            </a:pPr>
            <a:r>
              <a:t>Тон: уверенный, спокойный, без агрессии — мы строим, а не разрушаем.""",</a:t>
            </a:r>
          </a:p>
          <a:p>
            <a:pPr defTabSz="457200">
              <a:defRPr sz="1800"/>
            </a:pPr>
            <a:r>
              <a:t>Ключевые тезисы:</a:t>
            </a:r>
          </a:p>
          <a:p>
            <a:pPr defTabSz="457200">
              <a:defRPr sz="1800"/>
            </a:pPr>
            <a:r>
              <a:t>• «Цифровая платформа ведения хозяйства» — технология служит людям, а не наоборот</a:t>
            </a:r>
          </a:p>
          <a:p>
            <a:pPr defTabSz="457200">
              <a:defRPr sz="1800"/>
            </a:pPr>
            <a:r>
              <a:t>• Это манифест нового экономического уклада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0" name="Shape 200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000"/>
            </a:pPr>
            <a:r>
              <a:t>Настоящий рынок — моральная система, основанная на честности, дисциплине, уважении к труду. Об этом писал Адам Смит, основоположник теории свободного рынка.</a:t>
            </a:r>
          </a:p>
          <a:p>
            <a:pPr defTabSz="457200">
              <a:defRPr sz="2000"/>
            </a:pPr>
          </a:p>
          <a:p>
            <a:pPr defTabSz="457200">
              <a:defRPr sz="2000"/>
            </a:pPr>
            <a:r>
              <a:t>Дополнительные тезисы для раскрытия:</a:t>
            </a:r>
          </a:p>
          <a:p>
            <a:pPr defTabSz="457200">
              <a:defRPr sz="2000"/>
            </a:pPr>
            <a:r>
              <a:t>• Смит в «Теории нравственных чувств»: рынок работает только в обществе с высоким уровнем нравственного доверия</a:t>
            </a:r>
          </a:p>
          <a:p>
            <a:pPr defTabSz="457200">
              <a:defRPr sz="2000"/>
            </a:pPr>
            <a:r>
              <a:t>• Честность — предсказуемость действий участников, возможность полагаться на слово</a:t>
            </a:r>
          </a:p>
          <a:p>
            <a:pPr defTabSz="457200">
              <a:defRPr sz="2000"/>
            </a:pPr>
            <a:r>
              <a:t>• Дисциплина — соблюдение правил игры, даже когда это невыгодно в краткосрочной перспективе</a:t>
            </a:r>
          </a:p>
          <a:p>
            <a:pPr defTabSz="457200">
              <a:defRPr sz="2000"/>
            </a:pPr>
            <a:r>
              <a:t>• Труд — единственный реальный источник ценности (трудовая теория стоимости)</a:t>
            </a:r>
          </a:p>
          <a:p>
            <a:pPr defTabSz="457200">
              <a:defRPr sz="2000"/>
            </a:pPr>
            <a:r>
              <a:t>• В кооперативной экономике эти три принципа — не лозунги, а механизмы управления</a:t>
            </a:r>
          </a:p>
          <a:p>
            <a:pPr defTabSz="457200">
              <a:defRPr sz="2000"/>
            </a:p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5" name="Shape 20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000"/>
            </a:pPr>
            <a:r>
              <a:t>Свободная конкуренция множества мелких акторов вытеснена крупными игроками, использующими государственный аппарат и финансовые инструменты для своего господства. </a:t>
            </a:r>
          </a:p>
          <a:p>
            <a:pPr defTabSz="457200">
              <a:defRPr sz="2000"/>
            </a:pPr>
          </a:p>
          <a:p>
            <a:pPr defTabSz="457200">
              <a:defRPr sz="2000"/>
            </a:pPr>
            <a:r>
              <a:t>Дополнительные тезисы для раскрытия:</a:t>
            </a:r>
          </a:p>
          <a:p>
            <a:pPr defTabSz="457200">
              <a:defRPr sz="2000"/>
            </a:pPr>
            <a:r>
              <a:t>• Монополии убивают конкуренцию — не через запрет, а через покупку или уничтожение конкурентов</a:t>
            </a:r>
          </a:p>
          <a:p>
            <a:pPr defTabSz="457200">
              <a:defRPr sz="2000"/>
            </a:pPr>
            <a:r>
              <a:t>• Лоббирование: крупный бизнес переписывает правила игры под себя через политиков</a:t>
            </a:r>
          </a:p>
          <a:p>
            <a:pPr defTabSz="457200">
              <a:defRPr sz="2000"/>
            </a:pPr>
            <a:r>
              <a:t>• «Слишком большой, чтобы упасть» — социализация убытков при приватизации прибылей</a:t>
            </a:r>
          </a:p>
          <a:p>
            <a:pPr defTabSz="457200">
              <a:defRPr sz="2000"/>
            </a:pPr>
            <a:r>
              <a:t>• Малый бизнес платит большие налоги; крупный — оптимизирует через офшоры</a:t>
            </a:r>
          </a:p>
          <a:p>
            <a:pPr defTabSz="457200">
              <a:defRPr sz="2000"/>
            </a:pPr>
            <a:r>
              <a:t>• Итог: рынок стал инструментом воспроизводства монополий, а не конкуренции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0" name="Shape 210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000"/>
            </a:pPr>
            <a:r>
              <a:t>Пользуясь этикой предпринимательства дораскольного православия и опытом его восстановления в советский период. </a:t>
            </a:r>
          </a:p>
          <a:p>
            <a:pPr defTabSz="457200">
              <a:defRPr sz="2000"/>
            </a:pPr>
          </a:p>
          <a:p>
            <a:pPr defTabSz="457200">
              <a:defRPr sz="2000"/>
            </a:pPr>
            <a:r>
              <a:t>Существующие заметки: Пользуясь этикой предпринимательства дораскольного православия и опытом его восстановления в советский период.</a:t>
            </a:r>
          </a:p>
          <a:p>
            <a:pPr defTabSz="457200">
              <a:defRPr sz="2000"/>
            </a:pPr>
          </a:p>
          <a:p>
            <a:pPr defTabSz="457200">
              <a:defRPr sz="2000"/>
            </a:pPr>
            <a:r>
              <a:t>Дополнительные тезисы для раскрытия:</a:t>
            </a:r>
          </a:p>
          <a:p>
            <a:pPr defTabSz="457200">
              <a:defRPr sz="2000"/>
            </a:pPr>
            <a:r>
              <a:t>• «Восстановим» — не революция, а эволюция: создаём параллельную систему</a:t>
            </a:r>
          </a:p>
          <a:p>
            <a:pPr defTabSz="457200">
              <a:defRPr sz="2000"/>
            </a:pPr>
            <a:r>
              <a:t>• Дораскольное православие: хозяйствование как служение, а не накопление. Миры, Артели, Сходы, общинная земля, и так далее.</a:t>
            </a:r>
          </a:p>
          <a:p>
            <a:pPr defTabSz="457200">
              <a:defRPr sz="2000"/>
            </a:pPr>
            <a:r>
              <a:t>• Советский опыт: промысловые артели, потребкооперация — живые примеры работающей альтернативы</a:t>
            </a:r>
          </a:p>
          <a:p>
            <a:pPr defTabSz="457200">
              <a:defRPr sz="2000"/>
            </a:pPr>
            <a:r>
              <a:t>• Нам не нужно изобретать с нуля — нужно вспомнить и адаптировать</a:t>
            </a:r>
          </a:p>
          <a:p>
            <a:pPr marL="200526" indent="-200526" defTabSz="457200">
              <a:buSzPct val="100000"/>
              <a:buChar char="•"/>
              <a:defRPr sz="2000"/>
            </a:pPr>
            <a:r>
              <a:t>Россия имеет богатейшую и успешную кооперативную историю: Столыпинские реформы, кооперативное движение начала XX века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7" name="Shape 227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000"/>
            </a:pPr>
            <a:r>
              <a:t>Дополнительные тезисы для раскрытия:</a:t>
            </a:r>
          </a:p>
          <a:p>
            <a:pPr defTabSz="457200">
              <a:defRPr sz="2000"/>
            </a:pPr>
            <a:r>
              <a:t>• «Помоги себе сам» vs «Один за всех» — не просто слова, а разные модели экономического поведения</a:t>
            </a:r>
          </a:p>
          <a:p>
            <a:pPr defTabSz="457200">
              <a:defRPr sz="2000"/>
            </a:pPr>
            <a:r>
              <a:t>• Разные традиции порождают разные экономические институты</a:t>
            </a:r>
          </a:p>
          <a:p>
            <a:pPr defTabSz="457200">
              <a:defRPr sz="2000"/>
            </a:pPr>
            <a:r>
              <a:t>• Протестантская этика (Вебер): богатство — знак Божьей избранности → индивидуализм как добродетель</a:t>
            </a:r>
          </a:p>
          <a:p>
            <a:pPr defTabSz="457200">
              <a:defRPr sz="2000"/>
            </a:pPr>
            <a:r>
              <a:t>• Русская традиция: «мир» (крестьянская община), «артель», «помочи» — коллективный труд как норма</a:t>
            </a:r>
          </a:p>
          <a:p>
            <a:pPr defTabSz="457200">
              <a:defRPr sz="2000"/>
            </a:pPr>
            <a:r>
              <a:t>Это не про «мы лучше». Это про «у нас другой ДНК, и под него нужен другой дизайн системы».""",</a:t>
            </a:r>
            <a:br/>
            <a:r>
              <a:t>Это в наших генах. 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1" name="Shape 23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700"/>
            </a:pPr>
            <a:r>
              <a:t>Если первые два раздела — про проблему и её корни, то третий — про суть нашего ответа.</a:t>
            </a:r>
          </a:p>
          <a:p>
            <a:pPr defTabSz="457200">
              <a:defRPr sz="1700"/>
            </a:pPr>
          </a:p>
          <a:p>
            <a:pPr defTabSz="457200">
              <a:defRPr sz="1700"/>
            </a:pPr>
            <a:r>
              <a:t>Ключевые тезисы:</a:t>
            </a:r>
          </a:p>
          <a:p>
            <a:pPr defTabSz="457200">
              <a:defRPr sz="1700"/>
            </a:pPr>
            <a:r>
              <a:t>• «Возвращение смысла» — не лирика, а конкретная программа</a:t>
            </a:r>
          </a:p>
          <a:p>
            <a:pPr defTabSz="457200">
              <a:defRPr sz="1700"/>
            </a:pPr>
            <a:r>
              <a:t>• Экономика без смысла — это инструмент без цели</a:t>
            </a:r>
          </a:p>
          <a:p>
            <a:pPr defTabSz="457200">
              <a:defRPr sz="1700"/>
            </a:pPr>
            <a:r>
              <a:t>• Кооператив возвращает человеку роль субъекта, а не объекта</a:t>
            </a:r>
          </a:p>
          <a:p>
            <a:pPr defTabSz="457200">
              <a:defRPr sz="1700"/>
            </a:pPr>
          </a:p>
          <a:p>
            <a:pPr defTabSz="457200">
              <a:defRPr sz="1700"/>
            </a:pPr>
            <a:r>
              <a:t>Переход: «Теперь — о том, что мы конкретно предлагаем и почему это работает».""",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6" name="Shape 23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000"/>
            </a:pPr>
            <a:r>
              <a:t>Кооператив - Это уникальная юридическая форма организации. В которой труд снова становится ценностью. Это не атавизм. Это будущее.</a:t>
            </a:r>
          </a:p>
          <a:p>
            <a:pPr defTabSz="457200">
              <a:defRPr sz="2000"/>
            </a:pPr>
          </a:p>
          <a:p>
            <a:pPr defTabSz="457200">
              <a:defRPr sz="2000"/>
            </a:pPr>
            <a:r>
              <a:t>Дополнительные тезисы для раскрытия:</a:t>
            </a:r>
          </a:p>
          <a:p>
            <a:pPr defTabSz="457200">
              <a:defRPr sz="2000"/>
            </a:pPr>
            <a:r>
              <a:t>• Кооператив — организация, принадлежащая её участникам и управляемая ими</a:t>
            </a:r>
          </a:p>
          <a:p>
            <a:pPr marL="200526" indent="-200526" defTabSz="457200">
              <a:buSzPct val="100000"/>
              <a:buChar char="•"/>
              <a:defRPr sz="2000"/>
            </a:pPr>
            <a:r>
              <a:t>Базовые принципы: добровольное членство, демократических контроль, экономическое участие</a:t>
            </a:r>
          </a:p>
          <a:p>
            <a:pPr defTabSz="457200">
              <a:defRPr sz="2000"/>
            </a:pPr>
            <a:r>
              <a:t>, автономия, образование, кооперация кооперативов, забота об общине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1" name="Shape 24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000"/>
            </a:pPr>
            <a:r>
              <a:t>Кооперативная экономика возвращает человеку право быть субъектом, а не объектом. Формирует настоящий рынок — реальный спрос и предложение внутри сообществ. Устраняет зависимость от внешних центров: финансовых, политических, цифровых.</a:t>
            </a:r>
          </a:p>
          <a:p>
            <a:pPr defTabSz="457200">
              <a:defRPr sz="2000"/>
            </a:pPr>
          </a:p>
          <a:p>
            <a:pPr defTabSz="457200">
              <a:defRPr sz="2000"/>
            </a:pPr>
            <a:r>
              <a:t>Дополнительные тезисы для раскрытия:</a:t>
            </a:r>
          </a:p>
          <a:p>
            <a:pPr defTabSz="457200">
              <a:defRPr sz="2000"/>
            </a:pPr>
            <a:r>
              <a:t>• Внутри кооперативной сети формируется реальный рынок: производители и потребители — одни и те же люди</a:t>
            </a:r>
          </a:p>
          <a:p>
            <a:pPr defTabSz="457200">
              <a:defRPr sz="2000"/>
            </a:pPr>
            <a:r>
              <a:t>• Исчезает разрыв между «создать» и «продать»: пайщик заинтересован в качестве, потому что сам потребляет</a:t>
            </a:r>
          </a:p>
          <a:p>
            <a:pPr defTabSz="457200">
              <a:defRPr sz="2000"/>
            </a:pPr>
            <a:r>
              <a:t>• Финансовые потоки остаются внутри сообщества — не утекают к внешним акционерам</a:t>
            </a:r>
          </a:p>
          <a:p>
            <a:pPr defTabSz="457200">
              <a:defRPr sz="2000"/>
            </a:pPr>
            <a:r>
              <a:t>• Независимость от монополий: кооператив может создать собственные цепочки поставок</a:t>
            </a:r>
          </a:p>
          <a:p>
            <a:pPr defTabSz="457200">
              <a:defRPr sz="2000"/>
            </a:pPr>
            <a:r>
              <a:t>• Устойчивость: когда кооператив переживает трудности, члены мотивированы помочь, а не бросить</a:t>
            </a:r>
          </a:p>
          <a:p>
            <a:pPr defTabSz="457200">
              <a:defRPr sz="2000"/>
            </a:pPr>
          </a:p>
          <a:p>
            <a:pPr defTabSz="457200">
              <a:defRPr sz="2000"/>
            </a:pPr>
            <a:r>
              <a:t>Образ: деньги, которые крутятся внутри общины, как кровь в живом организме.""",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9" name="Shape 24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67368" indent="-267368" defTabSz="457200">
              <a:buSzPct val="100000"/>
              <a:buAutoNum type="arabicPeriod" startAt="1"/>
              <a:defRPr sz="2000"/>
            </a:pPr>
            <a:r>
              <a:t>Нет долгосрочного мышления и соучастия. Заплати мне, и всё. Меня больше ничего не интересует. Хоть трава не расти - мне все равно. В 17 домой. По выходным не работаю. Мне нет дела до твоего дела. Заинтересован продавать время сейчас и потом. Потом желательно дороже, чем сейчас, и меньше, чем сейчас. </a:t>
            </a:r>
          </a:p>
          <a:p>
            <a:pPr marL="267368" indent="-267368" defTabSz="457200">
              <a:buSzPct val="100000"/>
              <a:buAutoNum type="arabicPeriod" startAt="1"/>
              <a:defRPr sz="2000"/>
            </a:pPr>
            <a:r>
              <a:t> Продаешь время - твои результаты присваиваются работодателем для извлечения прибыли. </a:t>
            </a:r>
          </a:p>
          <a:p>
            <a:pPr marL="267368" indent="-267368" defTabSz="457200">
              <a:buSzPct val="100000"/>
              <a:buAutoNum type="arabicPeriod" startAt="1"/>
              <a:defRPr sz="2000"/>
            </a:pPr>
            <a:r>
              <a:t>Паевой взнос — форма участия и форма собственности. Внес время или деньги — получил долю в складочном капитале и общем деле.</a:t>
            </a:r>
          </a:p>
          <a:p>
            <a:pPr defTabSz="457200">
              <a:defRPr sz="2000"/>
            </a:pPr>
          </a:p>
          <a:p>
            <a:pPr defTabSz="457200">
              <a:defRPr sz="2000"/>
            </a:pPr>
            <a:r>
              <a:t>Существующие заметки: Нет долгосрочного мышления. «Заплати мне, и всё». Паевой взнос — форма участия и форма собственности.</a:t>
            </a:r>
          </a:p>
          <a:p>
            <a:pPr defTabSz="457200">
              <a:defRPr sz="2000"/>
            </a:pPr>
          </a:p>
          <a:p>
            <a:pPr defTabSz="457200">
              <a:defRPr sz="2000"/>
            </a:pPr>
            <a:r>
              <a:t>Ключевое отличие: безучастие vs соучастие меняет всю мотивационную структуру.""",</a:t>
            </a:r>
          </a:p>
          <a:p>
            <a:pPr defTabSz="457200">
              <a:defRPr sz="2000"/>
            </a:pPr>
            <a:r>
              <a:t>Дополнительные тезисы для раскрытия:</a:t>
            </a:r>
          </a:p>
          <a:p>
            <a:pPr defTabSz="457200">
              <a:defRPr sz="2000"/>
            </a:pPr>
            <a:r>
              <a:t>• Наёмный труд: я продаю время → работодатель присваивает результат → я получаю фиксированный «прайс»</a:t>
            </a:r>
          </a:p>
          <a:p>
            <a:pPr defTabSz="457200">
              <a:defRPr sz="2000"/>
            </a:pPr>
            <a:r>
              <a:t>• Кооперативное участие: я вношу вклад → мне принадлежит доля результата → я заинтересован в успехе общего</a:t>
            </a:r>
          </a:p>
          <a:p>
            <a:pPr defTabSz="457200">
              <a:defRPr sz="2000"/>
            </a:pPr>
            <a:r>
              <a:t>• Психология разная: наёмник думает «как поменьше сделать за те же деньги»; совладелец — «как сделать лучше»</a:t>
            </a:r>
          </a:p>
          <a:p>
            <a:pPr defTabSz="457200">
              <a:defRPr sz="2000"/>
            </a:p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7" name="Shape 257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160421" indent="-160421" defTabSz="457200">
              <a:buSzPct val="100000"/>
              <a:buAutoNum type="arabicPeriod" startAt="1"/>
              <a:defRPr sz="1600"/>
            </a:pPr>
            <a:r>
              <a:t>Ключевые тезисы для раскрытия:</a:t>
            </a:r>
          </a:p>
          <a:p>
            <a:pPr marL="160421" indent="-160421" defTabSz="457200">
              <a:buSzPct val="100000"/>
              <a:buAutoNum type="arabicPeriod" startAt="1"/>
              <a:defRPr sz="1600"/>
            </a:pPr>
            <a:r>
              <a:t>• Корпоративная модель: прибыль поднимается наверх — к акционерам и топ-менеджменту</a:t>
            </a:r>
          </a:p>
          <a:p>
            <a:pPr marL="160421" indent="-160421" defTabSz="457200">
              <a:buSzPct val="100000"/>
              <a:buAutoNum type="arabicPeriod" startAt="1"/>
              <a:defRPr sz="1600"/>
            </a:pPr>
            <a:r>
              <a:t>• Кооперативная модель: выгода распределяется пропорционально участию — кто больше внёс, тот больше получил</a:t>
            </a:r>
          </a:p>
          <a:p>
            <a:pPr marL="160421" indent="-160421" defTabSz="457200">
              <a:buSzPct val="100000"/>
              <a:buAutoNum type="arabicPeriod" startAt="1"/>
              <a:defRPr sz="1600"/>
            </a:pPr>
            <a:r>
              <a:t>• Ресурсы — не только деньги: знания, связи, репутация — тоже перераспределяются внутри сообщества</a:t>
            </a:r>
          </a:p>
          <a:p>
            <a:pPr defTabSz="457200">
              <a:defRPr sz="1600"/>
            </a:pPr>
          </a:p>
          <a:p>
            <a:pPr marL="160421" indent="-160421" defTabSz="457200">
              <a:buSzPct val="100000"/>
              <a:buAutoNum type="arabicPeriod" startAt="5"/>
              <a:defRPr sz="1600"/>
            </a:pPr>
            <a:r>
              <a:t>Послание: справедливость — это не утопия, это управленческий выбор.""",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5" name="Shape 26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160421" indent="-160421" defTabSz="457200">
              <a:buSzPct val="100000"/>
              <a:buAutoNum type="arabicPeriod" startAt="1"/>
              <a:defRPr sz="1700"/>
            </a:pPr>
            <a:r>
              <a:t>Беспроцентные ссуды внутри общины. Деньги служат людям — не управляют ими.</a:t>
            </a:r>
          </a:p>
          <a:p>
            <a:pPr defTabSz="457200">
              <a:defRPr sz="1700"/>
            </a:pPr>
            <a:r>
              <a:t>Дополнительные тезисы для раскрытия:</a:t>
            </a:r>
          </a:p>
          <a:p>
            <a:pPr defTabSz="457200">
              <a:defRPr sz="1700"/>
            </a:pPr>
            <a:r>
              <a:t>• Ссудный процент: банк создаёт деньги из воздуха (кредитная эмиссия) и берёт реальный процент</a:t>
            </a:r>
          </a:p>
          <a:p>
            <a:pPr defTabSz="457200">
              <a:defRPr sz="1700"/>
            </a:pPr>
            <a:r>
              <a:t>• Долговая кабала: бизнес вынужден расти быстрее процента — иначе банкротство</a:t>
            </a:r>
          </a:p>
          <a:p>
            <a:pPr defTabSz="457200">
              <a:defRPr sz="1700"/>
            </a:pPr>
            <a:r>
              <a:t>• Беспроцентная ссуда внутри общины: ресурс переходит туда, где нужен, без ростовщической надбавки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4" name="Shape 15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800"/>
            </a:pPr>
            <a:r>
              <a:t>Слово «манифест» задаёт тон всей презентации — это не коммерческое предложение и не научный доклад.</a:t>
            </a:r>
          </a:p>
          <a:p>
            <a:pPr defTabSz="457200">
              <a:defRPr sz="1800"/>
            </a:pPr>
          </a:p>
          <a:p>
            <a:pPr defTabSz="457200">
              <a:defRPr sz="1800"/>
            </a:pPr>
            <a:r>
              <a:t>Ключевые тезисы:</a:t>
            </a:r>
          </a:p>
          <a:p>
            <a:pPr defTabSz="457200">
              <a:defRPr sz="1800"/>
            </a:pPr>
            <a:r>
              <a:t>• Манифест — публичное заявление о ценностях и намерениях - не маркетинг</a:t>
            </a:r>
          </a:p>
          <a:p>
            <a:pPr defTabSz="457200">
              <a:defRPr sz="1800"/>
            </a:pPr>
          </a:p>
          <a:p>
            <a:pPr defTabSz="457200">
              <a:defRPr sz="1800"/>
            </a:pPr>
            <a:r>
              <a:t>Пауза после слайда уместна. Дайте аудитории осознать: сейчас будет нечто серьёзное.""",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3" name="Shape 27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800"/>
            </a:pPr>
            <a:r>
              <a:t>Кооперативная собственность — развитие личной собственности, а не отказ от неё. </a:t>
            </a:r>
          </a:p>
          <a:p>
            <a:pPr defTabSz="457200">
              <a:defRPr sz="1800"/>
            </a:pPr>
            <a:r>
              <a:t>Кооператив защищает собственность своих пайщиков.</a:t>
            </a:r>
          </a:p>
          <a:p>
            <a:pPr defTabSz="457200">
              <a:defRPr sz="1800"/>
            </a:pPr>
            <a:r>
              <a:t>Мы объединяемся для защиты общего. 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7" name="Shape 277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700"/>
            </a:pPr>
            <a:r>
              <a:t>Переход от идеологии к инструментарию.</a:t>
            </a:r>
          </a:p>
          <a:p>
            <a:pPr defTabSz="457200">
              <a:defRPr sz="1700"/>
            </a:pPr>
          </a:p>
          <a:p>
            <a:pPr defTabSz="457200">
              <a:defRPr sz="1700"/>
            </a:pPr>
            <a:r>
              <a:t>Ключевые тезисы:</a:t>
            </a:r>
          </a:p>
          <a:p>
            <a:pPr defTabSz="457200">
              <a:defRPr sz="1700"/>
            </a:pPr>
            <a:r>
              <a:t>• Цифровые технологии — нейтральны сами по себе. Важно, кто и зачем их использует</a:t>
            </a:r>
          </a:p>
          <a:p>
            <a:pPr defTabSz="457200">
              <a:defRPr sz="1700"/>
            </a:pPr>
            <a:r>
              <a:t>• Мы используем цифру для прозрачности, автономии и масштабирования кооперации</a:t>
            </a:r>
          </a:p>
          <a:p>
            <a:pPr defTabSz="457200">
              <a:defRPr sz="1700"/>
            </a:pPr>
            <a:r>
              <a:t>• Этот раздел — о конкретной платформе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3" name="Shape 28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300"/>
            </a:pPr>
            <a:r>
              <a:t>Технологии должны служить человеку, не наоборот. Мы живём в эпоху, когда технологии могут как порабощать, так и освобождать. Для кооперативной экономики выбор очевиден. Нет - технократии. В Матрицу не идем. </a:t>
            </a:r>
          </a:p>
          <a:p>
            <a:pPr defTabSz="457200">
              <a:defRPr sz="2300"/>
            </a:pPr>
          </a:p>
          <a:p>
            <a:pPr defTabSz="457200">
              <a:defRPr sz="2300"/>
            </a:pPr>
            <a:r>
              <a:t>Дополнительные тезисы для раскрытия:</a:t>
            </a:r>
          </a:p>
          <a:p>
            <a:pPr defTabSz="457200">
              <a:defRPr sz="2300"/>
            </a:pPr>
            <a:r>
              <a:t>• Технократия: власть технических специалистов и алгоритмов над людьми</a:t>
            </a:r>
          </a:p>
          <a:p>
            <a:pPr defTabSz="457200">
              <a:defRPr sz="2300"/>
            </a:pPr>
            <a:r>
              <a:t>• Примеры порабощения: социальные рейтинги, алгоритмы рекомендаций, захват внимания</a:t>
            </a:r>
          </a:p>
          <a:p>
            <a:pPr defTabSz="457200">
              <a:defRPr sz="2300"/>
            </a:pPr>
            <a:r>
              <a:t>• Альтернатива: технология как инструмент в руках общины — решения принимают люди, а не алгоритмы</a:t>
            </a:r>
          </a:p>
          <a:p>
            <a:pPr defTabSz="457200">
              <a:defRPr sz="2300"/>
            </a:pPr>
            <a:r>
              <a:t>• В нашей платформе: код открытый, правила прозрачные, изменения — через голосование пайщиков</a:t>
            </a:r>
          </a:p>
          <a:p>
            <a:pPr defTabSz="457200">
              <a:defRPr sz="2300"/>
            </a:pPr>
            <a:r>
              <a:t>• Принцип: платформа не может принять решение без людей. Люди могут работать без платформы.</a:t>
            </a:r>
          </a:p>
          <a:p>
            <a:pPr defTabSz="457200">
              <a:defRPr sz="2300"/>
            </a:pPr>
          </a:p>
          <a:p>
            <a:pPr defTabSz="457200">
              <a:defRPr sz="2300"/>
            </a:pPr>
            <a:r>
              <a:t>Образ: молоток — инструмент. Он не решает, что строить. Но с ним строить легче.""",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8" name="Shape 28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000"/>
            </a:pPr>
            <a:r>
              <a:t>На базе платформы «Кооперативная Экономика» создаётся цифровая инфраструктура нового экономического уклада. Открытые стандарты. Открытый код. Каждый кооператив подключается к сети, сохраняя автономность, — и становится частью общей экосистемы.</a:t>
            </a:r>
          </a:p>
          <a:p>
            <a:pPr defTabSz="457200">
              <a:defRPr sz="2000"/>
            </a:pPr>
          </a:p>
          <a:p>
            <a:pPr defTabSz="457200">
              <a:defRPr sz="2000"/>
            </a:pPr>
            <a:r>
              <a:t>Дополнительные тезисы для раскрытия:</a:t>
            </a:r>
          </a:p>
          <a:p>
            <a:pPr defTabSz="457200">
              <a:defRPr sz="2000"/>
            </a:pPr>
            <a:r>
              <a:t>• Инфраструктура — как дороги: каждый едет сам, но по общим правилам и по общим путям</a:t>
            </a:r>
          </a:p>
          <a:p>
            <a:pPr defTabSz="457200">
              <a:defRPr sz="2000"/>
            </a:pPr>
            <a:r>
              <a:t>• Открытый код: любой может проверить, аудировать, предложить улучшение — нет «чёрных ящиков»</a:t>
            </a:r>
          </a:p>
          <a:p>
            <a:pPr defTabSz="457200">
              <a:defRPr sz="2000"/>
            </a:pPr>
            <a:r>
              <a:t>• Открытые стандарты: кооперативы разных типов работают по единым протоколам</a:t>
            </a:r>
          </a:p>
          <a:p>
            <a:pPr defTabSz="457200">
              <a:defRPr sz="2000"/>
            </a:pPr>
            <a:r>
              <a:t>• Автономность: кооператив сам решает внутренние вопросы — платформа только обеспечивает инструменты</a:t>
            </a:r>
          </a:p>
          <a:p>
            <a:pPr defTabSz="457200">
              <a:defRPr sz="2000"/>
            </a:pPr>
            <a:r>
              <a:t>• Масштабирование: один кооператив → сеть кооперативов → региональная экономика</a:t>
            </a:r>
          </a:p>
          <a:p>
            <a:pPr defTabSz="457200">
              <a:defRPr sz="2000"/>
            </a:pPr>
          </a:p>
          <a:p>
            <a:pPr defTabSz="457200">
              <a:defRPr sz="2000"/>
            </a:pPr>
            <a:r>
              <a:t>Аналогия: интернет — открытый протокол, который позволил каждому создать свой сайт. Мы — открытый протокол кооперации.""",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3" name="Shape 29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000"/>
            </a:pPr>
            <a:r>
              <a:t>Симбиоз программного обеспечения и методологии кооперации на основе законов и сложившейся практики. Прозрачный цифровой реестр собственности и голосований. Самоорганизация через онлайн-собрания и коллективное принятие решений. </a:t>
            </a:r>
          </a:p>
          <a:p>
            <a:pPr defTabSz="457200">
              <a:defRPr sz="2000"/>
            </a:pPr>
          </a:p>
          <a:p>
            <a:pPr defTabSz="457200">
              <a:defRPr sz="2000"/>
            </a:pPr>
            <a:r>
              <a:t>Дополнительные тезисы для раскрытия:</a:t>
            </a:r>
          </a:p>
          <a:p>
            <a:pPr defTabSz="457200">
              <a:defRPr sz="2000"/>
            </a:pPr>
            <a:r>
              <a:t>• Узел сети: самостоятельный, но связанный. Автономный, но не изолированный</a:t>
            </a:r>
          </a:p>
          <a:p>
            <a:pPr defTabSz="457200">
              <a:defRPr sz="2000"/>
            </a:pPr>
            <a:r>
              <a:t>• Цифровой реестр: каждый взнос, каждое решение, каждая транзакция — зафиксированы и верифицируемы</a:t>
            </a:r>
          </a:p>
          <a:p>
            <a:pPr defTabSz="457200">
              <a:defRPr sz="2000"/>
            </a:pPr>
            <a:r>
              <a:t>• Голосования онлайн: не нужно собирать всех физически — кворум достигается цифровыми подписями удаленно</a:t>
            </a:r>
          </a:p>
          <a:p>
            <a:pPr defTabSz="457200">
              <a:defRPr sz="2000"/>
            </a:pPr>
            <a:r>
              <a:t>• Методология кооперации: платформа встраивает правовые нормы и кооперативные принципы в интерфейс рабочих столов</a:t>
            </a:r>
          </a:p>
          <a:p>
            <a:pPr defTabSz="457200">
              <a:defRPr sz="2000"/>
            </a:pPr>
            <a:r>
              <a:t>• Результат: цифровой кооператив работает по стандартам автоматически — платформа не даёт нарушить процедуры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8" name="Shape 29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100"/>
            </a:pPr>
            <a:r>
              <a:t>Труд и участие каждого получают оцифрованное, справедливое отражение. Деньги отходят на второй план, а ценность измеряется участием.</a:t>
            </a:r>
          </a:p>
          <a:p>
            <a:pPr defTabSz="457200">
              <a:defRPr sz="2100"/>
            </a:pPr>
          </a:p>
          <a:p>
            <a:pPr defTabSz="457200">
              <a:defRPr sz="2100"/>
            </a:pPr>
            <a:r>
              <a:t>Дополнительные тезисы для раскрытия:</a:t>
            </a:r>
          </a:p>
          <a:p>
            <a:pPr defTabSz="457200">
              <a:defRPr sz="2100"/>
            </a:pPr>
            <a:r>
              <a:t>• Внутренние расчёты: кооператив может создать внутреннюю единицу учёта — не деньги, а мера участия</a:t>
            </a:r>
          </a:p>
          <a:p>
            <a:pPr defTabSz="457200">
              <a:defRPr sz="2100"/>
            </a:pPr>
            <a:r>
              <a:t>• Взаимозачёт: «ты дал в кооператив результат работы → я дал в кооператив продукты» -&gt; я получил из кооператива результат, а ты получил - продукты — весь учет через внутренний механизм клиринга в кооперативе. Деньги - тоже имущество, и учитывается также, как и любое другое имущество. </a:t>
            </a:r>
          </a:p>
          <a:p>
            <a:pPr defTabSz="457200">
              <a:defRPr sz="2100"/>
            </a:pPr>
            <a:r>
              <a:t>• Прозрачность: каждый видит свой баланс и баланс всего кооператива</a:t>
            </a:r>
          </a:p>
          <a:p>
            <a:pPr defTabSz="457200">
              <a:defRPr sz="2100"/>
            </a:pPr>
          </a:p>
          <a:p>
            <a:pPr defTabSz="457200">
              <a:defRPr sz="2100"/>
            </a:pPr>
            <a:r>
              <a:t>Это не криптовалюта — это учёт участия. Разница принципиальная.""",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3" name="Shape 30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300"/>
            </a:pPr>
            <a:r>
              <a:t>Механизмы, встроенные в архитектуру платформы, защищают совместную собственность от внешнего вмешательства. Внутренние правила нельзя изменить задним числом.</a:t>
            </a:r>
          </a:p>
          <a:p>
            <a:pPr defTabSz="457200">
              <a:defRPr sz="2300"/>
            </a:pPr>
          </a:p>
          <a:p>
            <a:pPr defTabSz="457200">
              <a:defRPr sz="2300"/>
            </a:pPr>
            <a:r>
              <a:t>Дополнительные тезисы для раскрытия:</a:t>
            </a:r>
          </a:p>
          <a:p>
            <a:pPr defTabSz="457200">
              <a:defRPr sz="2300"/>
            </a:pPr>
            <a:r>
              <a:t>• Проблема: рейдерство, незаконная смена руководства, подделка документов</a:t>
            </a:r>
          </a:p>
          <a:p>
            <a:pPr defTabSz="457200">
              <a:defRPr sz="2300"/>
            </a:pPr>
            <a:r>
              <a:t>• Решение: все документы подписаны электронной подписью и зафиксированы в блокчейне</a:t>
            </a:r>
          </a:p>
          <a:p>
            <a:pPr defTabSz="457200">
              <a:defRPr sz="2300"/>
            </a:pPr>
            <a:r>
              <a:t>• Невозможность ретроактивного изменения: история транзакций неизменна</a:t>
            </a:r>
          </a:p>
          <a:p>
            <a:pPr defTabSz="457200">
              <a:defRPr sz="2300"/>
            </a:pPr>
            <a:r>
              <a:t>• Защита от внешнего давления: правила кооператива не могут быть изменены единолично никем</a:t>
            </a:r>
          </a:p>
          <a:p>
            <a:pPr defTabSz="457200">
              <a:defRPr sz="2300"/>
            </a:pPr>
            <a:r>
              <a:t>• Прозрачность для членов: каждый пайщик может в реальном времени видеть состояние активов</a:t>
            </a:r>
          </a:p>
          <a:p>
            <a:pPr defTabSz="457200">
              <a:defRPr sz="2300"/>
            </a:pPr>
          </a:p>
          <a:p>
            <a:pPr defTabSz="457200">
              <a:defRPr sz="2300"/>
            </a:pPr>
            <a:r>
              <a:t>Важно: это не абсолютная защита от всего. Это значительное повышение порога для злоупотреблений.""",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hape 30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8" name="Shape 30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200"/>
            </a:pPr>
            <a:r>
              <a:t>Потребительские, производственные, с/х кооперативы, общественные организации, общества ограниченной ответственности, индивидуальные предприниматели и физические лица — экосистема открыта для всех. </a:t>
            </a:r>
          </a:p>
          <a:p>
            <a:pPr defTabSz="457200">
              <a:defRPr sz="2200"/>
            </a:pPr>
          </a:p>
          <a:p>
            <a:pPr defTabSz="457200">
              <a:defRPr sz="2200"/>
            </a:pPr>
            <a:r>
              <a:t>Дополнительные тезисы для раскрытия:</a:t>
            </a:r>
          </a:p>
          <a:p>
            <a:pPr defTabSz="457200">
              <a:defRPr sz="2200"/>
            </a:pPr>
            <a:r>
              <a:t>• Инклюзивность: от фермера до IT-компании, от НКО до ИП</a:t>
            </a:r>
          </a:p>
          <a:p>
            <a:pPr defTabSz="457200">
              <a:defRPr sz="2200"/>
            </a:pPr>
            <a:r>
              <a:t>• Разные правовые формы — единая цифровая инфраструктура</a:t>
            </a:r>
          </a:p>
          <a:p>
            <a:pPr defTabSz="457200">
              <a:defRPr sz="2200"/>
            </a:pPr>
            <a:r>
              <a:t>• Сетевой эффект: чем больше участников, тем больше возможностей для кооперации</a:t>
            </a:r>
          </a:p>
          <a:p>
            <a:pPr defTabSz="457200">
              <a:defRPr sz="2200"/>
            </a:pPr>
            <a:r>
              <a:t>• Входной барьер низкий: нужен компьютер и желание участвовать</a:t>
            </a:r>
          </a:p>
          <a:p>
            <a:pPr defTabSz="457200">
              <a:defRPr sz="2200"/>
            </a:pPr>
            <a:r>
              <a:t>• Выход свободен: кооперативные принципы предполагают добровольность</a:t>
            </a:r>
          </a:p>
          <a:p>
            <a:pPr defTabSz="457200">
              <a:defRPr sz="2200"/>
            </a:pPr>
          </a:p>
          <a:p>
            <a:pPr defTabSz="457200">
              <a:defRPr sz="2200"/>
            </a:pPr>
            <a:r>
              <a:t>Образ: экосистема как тропический лес — разнообразие форм, но единые законы жизни.""",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Shape 31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3" name="Shape 31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300"/>
            </a:pPr>
            <a:r>
              <a:t>Каждый кооператив — самостоятельный узел: подключён к сети, но работает независимо. Несколько приложений могут работать с одними данными.</a:t>
            </a:r>
          </a:p>
          <a:p>
            <a:pPr defTabSz="457200">
              <a:defRPr sz="2300"/>
            </a:pPr>
          </a:p>
          <a:p>
            <a:pPr defTabSz="457200">
              <a:defRPr sz="2300"/>
            </a:pPr>
            <a:r>
              <a:t>Дополнительные тезисы для раскрытия:</a:t>
            </a:r>
          </a:p>
          <a:p>
            <a:pPr defTabSz="457200">
              <a:defRPr sz="2300"/>
            </a:pPr>
            <a:r>
              <a:t>• Открытая архитектура = нет зависимости от одного поставщика</a:t>
            </a:r>
          </a:p>
          <a:p>
            <a:pPr defTabSz="457200">
              <a:defRPr sz="2300"/>
            </a:pPr>
            <a:r>
              <a:t>• Любое приложение может интегрироваться с платформой</a:t>
            </a:r>
          </a:p>
          <a:p>
            <a:pPr marL="230605" indent="-230605" defTabSz="457200">
              <a:buSzPct val="100000"/>
              <a:buChar char="•"/>
              <a:defRPr sz="2300"/>
            </a:pPr>
            <a:r>
              <a:t>Платформа предоставляет стандарты кооперации. </a:t>
            </a:r>
          </a:p>
          <a:p>
            <a:pPr marL="230605" indent="-230605" defTabSz="457200">
              <a:buSzPct val="100000"/>
              <a:buChar char="•"/>
              <a:defRPr sz="2300"/>
            </a:pPr>
            <a:r>
              <a:t>Открытый код стандартов. Аналогия - linux - подавляющее большинство супер-компьютеров, полетов в космос, «умных чайников», телефонов и так далее - работает на открытом коде программного обеспечения. 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8" name="Shape 31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100"/>
            </a:pPr>
            <a:r>
              <a:t>Система спроектирована так, чтобы быть устойчивой.</a:t>
            </a:r>
          </a:p>
          <a:p>
            <a:pPr defTabSz="457200">
              <a:defRPr sz="2100"/>
            </a:pPr>
          </a:p>
          <a:p>
            <a:pPr defTabSz="457200">
              <a:defRPr sz="2100"/>
            </a:pPr>
            <a:r>
              <a:t>Дополнительные тезисы для раскрытия:</a:t>
            </a:r>
          </a:p>
          <a:p>
            <a:pPr defTabSz="457200">
              <a:defRPr sz="2100"/>
            </a:pPr>
            <a:r>
              <a:t>• Децентрализация: нет единой точки отказа — если один узел упал, остальные продолжают работу</a:t>
            </a:r>
          </a:p>
          <a:p>
            <a:pPr defTabSz="457200">
              <a:defRPr sz="2100"/>
            </a:pPr>
            <a:r>
              <a:t>• Автономный режим: кооператив функционирует без интернета — данные синхронизируются при подключении</a:t>
            </a:r>
          </a:p>
          <a:p>
            <a:pPr defTabSz="457200">
              <a:defRPr sz="2100"/>
            </a:pPr>
            <a:r>
              <a:t>• Юридическая устойчивость: встроенные правовые механизмы делают систему защищённой</a:t>
            </a:r>
          </a:p>
          <a:p>
            <a:pPr defTabSz="457200">
              <a:defRPr sz="2100"/>
            </a:pPr>
            <a:r>
              <a:t>• Кризисная устойчивость: именно в кризисы кооперативы растут — люди ищут защиту в общине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8" name="Shape 15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800"/>
            </a:pPr>
            <a:r>
              <a:t>Этот слайд — про переход. Обозначьте, что первый блок — диагноз, честный и жёсткий.</a:t>
            </a:r>
          </a:p>
          <a:p>
            <a:pPr defTabSz="457200">
              <a:defRPr sz="1800"/>
            </a:pPr>
          </a:p>
          <a:p>
            <a:pPr defTabSz="457200">
              <a:defRPr sz="1800"/>
            </a:pPr>
            <a:r>
              <a:t>Ключевые тезисы:</a:t>
            </a:r>
          </a:p>
          <a:p>
            <a:pPr defTabSz="457200">
              <a:defRPr sz="1800"/>
            </a:pPr>
            <a:r>
              <a:t>• «Момент истины» — время, когда иллюзии рассеиваются</a:t>
            </a:r>
          </a:p>
          <a:p>
            <a:pPr defTabSz="457200">
              <a:defRPr sz="1800"/>
            </a:pPr>
            <a:r>
              <a:t>• Мы не критикуем ради критики — мы ставим диагноз, чтобы предложить лечение</a:t>
            </a:r>
          </a:p>
          <a:p>
            <a:pPr defTabSz="457200">
              <a:defRPr sz="1800"/>
            </a:pPr>
            <a:r>
              <a:t>• Четыре раздела презентации идут от проблемы к решению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22" name="Shape 322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600"/>
            </a:pPr>
            <a:r>
              <a:t>Ключевые тезисы для раскрытия:</a:t>
            </a:r>
          </a:p>
          <a:p>
            <a:pPr defTabSz="457200">
              <a:defRPr sz="1600"/>
            </a:pPr>
            <a:r>
              <a:t>• Блокчейн — не криптовалюта. Это технология хранения данных с особыми свойствами</a:t>
            </a:r>
          </a:p>
          <a:p>
            <a:pPr defTabSz="457200">
              <a:defRPr sz="1600"/>
            </a:pPr>
            <a:r>
              <a:t>• Ключевые свойства: неизменность записей, прозрачность, отсутствие единого администратора</a:t>
            </a:r>
          </a:p>
          <a:p>
            <a:pPr defTabSz="457200">
              <a:defRPr sz="1600"/>
            </a:pPr>
            <a:r>
              <a:t>• Для кооперации: блокчейн — идеальный реестр членства, взносов, возвратов и решений</a:t>
            </a:r>
          </a:p>
          <a:p>
            <a:pPr defTabSz="457200">
              <a:defRPr sz="1600"/>
            </a:pPr>
            <a:r>
              <a:t>• Никто не может тайно изменить запись о собственности или голосовании</a:t>
            </a:r>
          </a:p>
          <a:p>
            <a:pPr defTabSz="457200">
              <a:defRPr sz="1600"/>
            </a:pPr>
            <a:r>
              <a:t>• Мы не изобретаем свой блокчейн — мы используем существующие проверенные решения</a:t>
            </a:r>
          </a:p>
          <a:p>
            <a:pPr defTabSz="457200">
              <a:defRPr sz="1600"/>
            </a:pPr>
          </a:p>
          <a:p>
            <a:pPr defTabSz="457200">
              <a:defRPr sz="1600"/>
            </a:pPr>
            <a:r>
              <a:t>Демистификация: «Блокчейн — это просто очень надёжный журнал записей. Как нотариус, которого нельзя подкупить».""",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27" name="Shape 327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600"/>
            </a:pPr>
            <a:r>
              <a:t>Ключевые тезисы для раскрытия:</a:t>
            </a:r>
          </a:p>
          <a:p>
            <a:pPr defTabSz="457200">
              <a:defRPr sz="1600"/>
            </a:pPr>
            <a:r>
              <a:t>• Смарт-контракт — программа, которая автоматически исполняет правила при выполнении условий</a:t>
            </a:r>
          </a:p>
          <a:p>
            <a:pPr defTabSz="457200">
              <a:defRPr sz="1600"/>
            </a:pPr>
            <a:r>
              <a:t>• Для кооператива: смарт-контракт = устав и положения о целевых потребительских программах, переведённые в код</a:t>
            </a:r>
          </a:p>
          <a:p>
            <a:pPr defTabSz="457200">
              <a:defRPr sz="1600"/>
            </a:pPr>
            <a:r>
              <a:t>• Преимущество: нет возможности «забыть» выполнить правило или интерпретировать его удобно</a:t>
            </a:r>
          </a:p>
          <a:p>
            <a:pPr defTabSz="457200">
              <a:defRPr sz="1600"/>
            </a:pPr>
            <a:r>
              <a:t>• Пример: вступление пайщика</a:t>
            </a:r>
          </a:p>
          <a:p>
            <a:pPr defTabSz="457200">
              <a:defRPr sz="1600"/>
            </a:pPr>
            <a:r>
              <a:t>• Открытый код смарт-контракта: любой пайщик может прочитать, что именно исполняется</a:t>
            </a:r>
          </a:p>
          <a:p>
            <a:pPr defTabSz="457200">
              <a:defRPr sz="1600"/>
            </a:pPr>
          </a:p>
          <a:p>
            <a:pPr defTabSz="457200">
              <a:defRPr sz="1600"/>
            </a:pPr>
            <a:r>
              <a:t>Аналогия: смарт-контракт как торговый автомат — бросил монету, выполнились условия, получил товар. Никакого «усмотрения».""",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58" name="Shape 35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600"/>
            </a:pPr>
            <a:r>
              <a:t>Персональные данные остаются только на сервере кооператива, под его контролем.</a:t>
            </a:r>
          </a:p>
          <a:p>
            <a:pPr defTabSz="457200">
              <a:defRPr sz="1600"/>
            </a:pPr>
            <a:r>
              <a:t>• Шаг 1 (Действие): Пайщик — активный участник, не просто подписант. Действие инициирует процесс</a:t>
            </a:r>
          </a:p>
          <a:p>
            <a:pPr defTabSz="457200">
              <a:defRPr sz="1600"/>
            </a:pPr>
            <a:r>
              <a:t>• Шаг 2 (Документ): Автоматизация снижает ошибки и ускоряет оформление. PDF — юридически значимый документ</a:t>
            </a:r>
          </a:p>
          <a:p>
            <a:pPr defTabSz="457200">
              <a:defRPr sz="1600"/>
            </a:pPr>
            <a:r>
              <a:t>• Шаг 3 (Подпись): Криптографическая подпись сильнее «синей» — её невозможно подделать</a:t>
            </a:r>
          </a:p>
          <a:p>
            <a:pPr defTabSz="457200">
              <a:defRPr sz="1600"/>
            </a:pPr>
            <a:r>
              <a:t>• Шаг 4 (База данных): Кооператив хранит данные у себя. GDPR и российское законодательство соблюдены</a:t>
            </a:r>
          </a:p>
          <a:p>
            <a:pPr defTabSz="457200">
              <a:defRPr sz="1600"/>
            </a:pPr>
            <a:r>
              <a:t>• Шаг 5 (Блокчейн): Анонимизированный документ — публичная верификация без раскрытия личных данных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hape 361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62" name="Shape 362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700"/>
            </a:pPr>
            <a:r>
              <a:t>Финальный концептуальный раздел. Выбор — это действие.</a:t>
            </a:r>
          </a:p>
          <a:p>
            <a:pPr defTabSz="457200">
              <a:defRPr sz="1700"/>
            </a:pPr>
          </a:p>
          <a:p>
            <a:pPr defTabSz="457200">
              <a:defRPr sz="1700"/>
            </a:pPr>
            <a:r>
              <a:t>Ключевые тезисы:</a:t>
            </a:r>
          </a:p>
          <a:p>
            <a:pPr defTabSz="457200">
              <a:defRPr sz="1700"/>
            </a:pPr>
            <a:r>
              <a:t>• «Выбираем» — активный глагол. Мы не констатируем, мы действуем</a:t>
            </a:r>
          </a:p>
          <a:p>
            <a:pPr marL="170447" indent="-170447" defTabSz="457200">
              <a:buSzPct val="100000"/>
              <a:buChar char="•"/>
              <a:defRPr sz="1700"/>
            </a:pPr>
            <a:r>
              <a:t>Каждый следующий слайд — конкретный выбор в пользу новой экономики</a:t>
            </a:r>
          </a:p>
          <a:p>
            <a:pPr defTabSz="457200">
              <a:defRPr sz="1700"/>
            </a:pPr>
            <a:r>
              <a:t>Переход: «Диагноз поставлен. Инструменты показаны. Теперь — о том, за что мы».""",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Shape 36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68" name="Shape 36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800"/>
            </a:pPr>
            <a:r>
              <a:t>Мы выбираем человека как центр. Мы выбираем человека как центр экономики. Труд как личную ценность, форму участия и собственности. Кооперацию как новую норму.</a:t>
            </a:r>
          </a:p>
          <a:p>
            <a:pPr defTabSz="457200">
              <a:defRPr sz="1800"/>
            </a:pPr>
          </a:p>
          <a:p>
            <a:pPr defTabSz="457200">
              <a:defRPr sz="1800"/>
            </a:pPr>
            <a:r>
              <a:t>Дополнительные тезисы для раскрытия:</a:t>
            </a:r>
          </a:p>
          <a:p>
            <a:pPr defTabSz="457200">
              <a:defRPr sz="1800"/>
            </a:pPr>
            <a:r>
              <a:t>• «Человек для экономики» — советский лозунг о жертвовании во имя плана. Но и капиталистический — человек как ресурс, «человеческий капитал»</a:t>
            </a:r>
          </a:p>
          <a:p>
            <a:pPr defTabSz="457200">
              <a:defRPr sz="1800"/>
            </a:pPr>
            <a:r>
              <a:t>• «Экономика для человека» — экономика как инструмент роста качеств человека и общества</a:t>
            </a:r>
          </a:p>
          <a:p>
            <a:pPr defTabSz="457200">
              <a:defRPr sz="1800"/>
            </a:pPr>
            <a:r>
              <a:t>• Метрики меняются: не ВВП, а качество жизни; не прибыль, а устойчивость;</a:t>
            </a:r>
          </a:p>
          <a:p>
            <a:pPr marL="180473" indent="-180473" defTabSz="457200">
              <a:buSzPct val="100000"/>
              <a:buChar char="•"/>
              <a:defRPr sz="1800"/>
            </a:pPr>
            <a:r>
              <a:t>Исследование MIT: сотрудники-совладельцы работают продуктивнее и болеют реже</a:t>
            </a:r>
          </a:p>
          <a:p>
            <a:pPr defTabSz="457200">
              <a:defRPr sz="1800"/>
            </a:pPr>
            <a:r>
              <a:t>Образ: экономика — не цель, а садовый инструмент. Цель — сад. Инструмент выбирается под задачу.»"",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Shape 37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73" name="Shape 37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900"/>
            </a:pPr>
            <a:r>
              <a:t>Мы выбираем цифровые инструменты — но не подчиняемся им</a:t>
            </a:r>
          </a:p>
          <a:p>
            <a:pPr defTabSz="457200">
              <a:defRPr sz="1900"/>
            </a:pPr>
          </a:p>
          <a:p>
            <a:pPr defTabSz="457200">
              <a:defRPr sz="1900"/>
            </a:pPr>
            <a:r>
              <a:t>Дополнительные тезисы для раскрытия:</a:t>
            </a:r>
          </a:p>
          <a:p>
            <a:pPr defTabSz="457200">
              <a:defRPr sz="1900"/>
            </a:pPr>
            <a:r>
              <a:t>• Цифровой диктат: когда алгоритм решает, что вам видеть, с кем общаться, что покупать</a:t>
            </a:r>
          </a:p>
          <a:p>
            <a:pPr marL="190500" indent="-190500" defTabSz="457200">
              <a:buSzPct val="100000"/>
              <a:buChar char="•"/>
              <a:defRPr sz="1900"/>
            </a:pPr>
            <a:r>
              <a:t>Наш подход: цифра автоматизирует рутину, но не принимает решения за людей</a:t>
            </a:r>
          </a:p>
          <a:p>
            <a:pPr marL="190500" indent="-190500" defTabSz="457200">
              <a:buSzPct val="100000"/>
              <a:buChar char="•"/>
              <a:defRPr sz="1900"/>
            </a:pPr>
            <a:r>
              <a:t>Система предлагает, но не навязывает.</a:t>
            </a:r>
          </a:p>
          <a:p>
            <a:pPr defTabSz="457200">
              <a:defRPr sz="1900"/>
            </a:pPr>
            <a:r>
              <a:t>• Люди контролируют алгоритм, а не наоборот: правила платформы устанавливают пайщики</a:t>
            </a:r>
          </a:p>
          <a:p>
            <a:pPr defTabSz="457200">
              <a:defRPr sz="1900"/>
            </a:pPr>
            <a:r>
              <a:t>• Цифровой суверенитет: данные принадлежат нам, а не корпорациям</a:t>
            </a:r>
          </a:p>
          <a:p>
            <a:pPr defTabSz="457200">
              <a:defRPr sz="1900"/>
            </a:pPr>
            <a:r>
              <a:t>• Выход всегда открыт: нет зависимости от одной платформы — архитектура позволяет мигрировать</a:t>
            </a:r>
          </a:p>
          <a:p>
            <a:pPr defTabSz="457200">
              <a:defRPr sz="1900"/>
            </a:pPr>
          </a:p>
          <a:p>
            <a:pPr defTabSz="457200">
              <a:defRPr sz="1900"/>
            </a:pPr>
            <a:r>
              <a:t>Позиция: Мы - технооптимисты, технологии — слуга, не хозяин.""",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Shape 37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79" name="Shape 37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900"/>
            </a:pPr>
            <a:r>
              <a:t>Свободу вместо зависимости</a:t>
            </a:r>
          </a:p>
          <a:p>
            <a:pPr defTabSz="457200">
              <a:defRPr sz="1900"/>
            </a:pPr>
          </a:p>
          <a:p>
            <a:pPr defTabSz="457200">
              <a:defRPr sz="1900"/>
            </a:pPr>
            <a:r>
              <a:t>Дополнительные тезисы для раскрытия:</a:t>
            </a:r>
          </a:p>
          <a:p>
            <a:pPr defTabSz="457200">
              <a:defRPr sz="1900"/>
            </a:pPr>
            <a:r>
              <a:t>• Зависимости современной экономики: кредиты, подписки, монополии, алгоритмы</a:t>
            </a:r>
          </a:p>
          <a:p>
            <a:pPr defTabSz="457200">
              <a:defRPr sz="1900"/>
            </a:pPr>
            <a:r>
              <a:t>• Свобода в кооперативной экономике: свобода входа и выхода, свобода голоса, свобода от ростовщичества</a:t>
            </a:r>
          </a:p>
          <a:p>
            <a:pPr defTabSz="457200">
              <a:defRPr sz="1900"/>
            </a:pPr>
            <a:r>
              <a:t>• Негативная свобода («от») и позитивная свобода («для»): мы предлагаем обе</a:t>
            </a:r>
          </a:p>
          <a:p>
            <a:pPr defTabSz="457200">
              <a:defRPr sz="1900"/>
            </a:pPr>
            <a:r>
              <a:t>• Свобода не значит одиночество: в кооперации свобода усиливается через взаимодействие</a:t>
            </a:r>
          </a:p>
          <a:p>
            <a:pPr defTabSz="457200">
              <a:defRPr sz="1900"/>
            </a:pPr>
          </a:p>
          <a:p>
            <a:pPr defTabSz="457200">
              <a:defRPr sz="1900"/>
            </a:pPr>
            <a:r>
              <a:t>«Вместе — мы свободнее, чем поодиночке».""",</a:t>
            </a:r>
          </a:p>
          <a:p>
            <a:pPr defTabSz="457200">
              <a:defRPr sz="1900"/>
            </a:p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Shape 38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85" name="Shape 38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900"/>
            </a:pPr>
            <a:r>
              <a:t>Взаимодействие вместо соперничества</a:t>
            </a:r>
          </a:p>
          <a:p>
            <a:pPr defTabSz="457200">
              <a:defRPr sz="1900"/>
            </a:pPr>
          </a:p>
          <a:p>
            <a:pPr defTabSz="457200">
              <a:defRPr sz="1900"/>
            </a:pPr>
            <a:r>
              <a:t>Дополнительные тезисы для раскрытия:</a:t>
            </a:r>
          </a:p>
          <a:p>
            <a:pPr defTabSz="457200">
              <a:defRPr sz="1900"/>
            </a:pPr>
            <a:r>
              <a:t>• Игра с нулевой суммой vs игра с положительной суммой</a:t>
            </a:r>
          </a:p>
          <a:p>
            <a:pPr defTabSz="457200">
              <a:defRPr sz="1900"/>
            </a:pPr>
            <a:r>
              <a:t>• Конкуренция эффективна при ресурсном изобилии. При дефиците — кооперация выгоднее</a:t>
            </a:r>
          </a:p>
          <a:p>
            <a:pPr defTabSz="457200">
              <a:defRPr sz="1900"/>
            </a:pPr>
            <a:r>
              <a:t>• Синергия: 1+1 = 3 в кооперации, потому что знания, связи и ресурсы умножаются</a:t>
            </a:r>
          </a:p>
          <a:p>
            <a:pPr defTabSz="457200">
              <a:defRPr sz="1900"/>
            </a:pPr>
            <a:r>
              <a:t>• Биологический аргумент: эволюция движется не только конкуренцией, но и симбиозом (Кропоткин, «Взаимная помощь»)</a:t>
            </a:r>
          </a:p>
          <a:p>
            <a:pPr defTabSz="457200">
              <a:defRPr sz="1900"/>
            </a:pPr>
            <a:r>
              <a:t>• Примеры: Linux — гигантские проекты взаимодействия без соперничества. </a:t>
            </a:r>
          </a:p>
          <a:p>
            <a:pPr defTabSz="457200">
              <a:defRPr sz="1900"/>
            </a:pPr>
          </a:p>
          <a:p>
            <a:pPr defTabSz="457200">
              <a:defRPr sz="1900"/>
            </a:pPr>
            <a:r>
              <a:t>Образ: джунгли vs сад. В джунглях — конкуренция. В саду — взаимодействие и урожай.""",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Shape 389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90" name="Shape 390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700"/>
            </a:pPr>
            <a:r>
              <a:t>Не товар на рынке найма. Кооперативная экономика утверждает труд как основу общественного и личного благосостояния. Личный вклад, знание, энергия и инициатива — активы, подлежащий уважению и справедливому вознаграждению.</a:t>
            </a:r>
          </a:p>
          <a:p>
            <a:pPr defTabSz="457200">
              <a:defRPr sz="1700"/>
            </a:pPr>
            <a:br/>
            <a:r>
              <a:t>Дополнительные тезисы для раскрытия:</a:t>
            </a:r>
          </a:p>
          <a:p>
            <a:pPr defTabSz="457200">
              <a:defRPr sz="1700"/>
            </a:pPr>
            <a:r>
              <a:t>• В найме: труд — товар, стоимость которого определяет работодатель</a:t>
            </a:r>
          </a:p>
          <a:p>
            <a:pPr defTabSz="457200">
              <a:defRPr sz="1700"/>
            </a:pPr>
            <a:r>
              <a:t>• В кооперации: труд — вклад, который становится долей в общем результате</a:t>
            </a:r>
          </a:p>
          <a:p>
            <a:pPr defTabSz="457200">
              <a:defRPr sz="1700"/>
            </a:pPr>
            <a:r>
              <a:t>• Три измерения труда в нашей системе:</a:t>
            </a:r>
          </a:p>
          <a:p>
            <a:pPr defTabSz="457200">
              <a:defRPr sz="1700"/>
            </a:pPr>
            <a:r>
              <a:t>  1. Ценность — труд уважаем и защищён</a:t>
            </a:r>
          </a:p>
          <a:p>
            <a:pPr defTabSz="457200">
              <a:defRPr sz="1700"/>
            </a:pPr>
            <a:r>
              <a:t>  2. Участие — труд фиксируется и учитывается</a:t>
            </a:r>
          </a:p>
          <a:p>
            <a:pPr defTabSz="457200">
              <a:defRPr sz="1700"/>
            </a:pPr>
            <a:r>
              <a:t>  3. Собственность — труд конвертируется в пай и долю результата</a:t>
            </a:r>
          </a:p>
          <a:p>
            <a:pPr defTabSz="457200">
              <a:defRPr sz="1700"/>
            </a:pPr>
            <a:r>
              <a:t>• Справедливость: нельзя «присвоить» чужой труд, если он зафиксирован в прозрачной системе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95" name="Shape 39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800"/>
            </a:pPr>
            <a:r>
              <a:t>Мы строим экономику на основе добровольного объединения, а не подчинения. Кооперация — синергия, где выигрыш одного не означает потерю другого, а наоборот, синергия в коллективных усилиях — не сложение возможностей, а гармоничное умножение. Горизонтальные связи вместо вертикального подчинения.</a:t>
            </a:r>
          </a:p>
          <a:p>
            <a:pPr defTabSz="457200">
              <a:defRPr sz="1800"/>
            </a:pPr>
          </a:p>
          <a:p>
            <a:pPr defTabSz="457200">
              <a:defRPr sz="1800"/>
            </a:pPr>
            <a:r>
              <a:t>Дополнительные тезисы для раскрытия:</a:t>
            </a:r>
          </a:p>
          <a:p>
            <a:pPr defTabSz="457200">
              <a:defRPr sz="1800"/>
            </a:pPr>
            <a:r>
              <a:t>• «Норма» — это то, что считается само собой разумеющимся. Сейчас норма — найм. Завтра — участие</a:t>
            </a:r>
          </a:p>
          <a:p>
            <a:pPr defTabSz="457200">
              <a:defRPr sz="1800"/>
            </a:pPr>
            <a:r>
              <a:t>• Поколение Z уже выбирает: 65% предпочитают работу со смыслом работе с высокой зарплатой (опросы Deloitte)</a:t>
            </a:r>
          </a:p>
          <a:p>
            <a:pPr defTabSz="457200">
              <a:defRPr sz="1800"/>
            </a:pPr>
            <a:r>
              <a:t>• Горизонтальные структуры: управление без бюрократии, быстрые решения, живая адаптация</a:t>
            </a:r>
          </a:p>
          <a:p>
            <a:pPr defTabSz="457200">
              <a:defRPr sz="1800"/>
            </a:pPr>
            <a:r>
              <a:t>• Кооперация как культурный проект: меняется не только экономика, но и ценности</a:t>
            </a:r>
          </a:p>
          <a:p>
            <a:pPr defTabSz="457200">
              <a:defRPr sz="1800"/>
            </a:pPr>
            <a:r>
              <a:t>• Сетевой эффект: чем больше людей выбирает кооперацию — тем нормальнее она становится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3" name="Shape 16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/>
            <a:r>
              <a:t>Производительные силы достигли уровня, при котором прежние формы собственности с объектами присвоения и управления становятся тормозом. Не временным — структурным. Финансовая система превратилась в «вещь в себе»: она больше не обслуживает экономику — она паразитирует на ней. Бизнес-модели, основанные на бесконечном росте и выкачивании ресурсов, зашли в тупик. </a:t>
            </a:r>
            <a:br/>
            <a:br/>
            <a:r>
              <a:t>Дополнительные тезисы для раскрытия:</a:t>
            </a:r>
          </a:p>
          <a:p>
            <a:pPr defTabSz="457200"/>
            <a:r>
              <a:t>• Речь не об идеологии — речь о структурных ограничениях системы</a:t>
            </a:r>
          </a:p>
          <a:p>
            <a:pPr defTabSz="457200"/>
            <a:r>
              <a:t>• Примеры: банки слишком большие, чтобы упасть; монополии в каждой отрасли; финансиализация всего</a:t>
            </a:r>
          </a:p>
          <a:p>
            <a:pPr defTabSz="457200"/>
            <a:r>
              <a:t>• Маркс называл это «кризисом перепроизводства» — сегодня это «кризис смысла»</a:t>
            </a:r>
          </a:p>
          <a:p>
            <a:pPr defTabSz="457200"/>
            <a:r>
              <a:t>• Капитализм не исчезнет завтра — но его доминирование уже подрывается изнутри</a:t>
            </a:r>
          </a:p>
          <a:p>
            <a:pPr defTabSz="457200"/>
            <a:r>
              <a:t>• Аналогия: феодализм тоже казался вечным — пока не появился капитализм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hape 40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1" name="Shape 40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100"/>
            </a:pPr>
            <a:r>
              <a:t>Взаимозачет вместо долга</a:t>
            </a:r>
          </a:p>
          <a:p>
            <a:pPr defTabSz="457200">
              <a:defRPr sz="2100"/>
            </a:pPr>
          </a:p>
          <a:p>
            <a:pPr defTabSz="457200">
              <a:defRPr sz="2100"/>
            </a:pPr>
            <a:r>
              <a:t>Внутренний механизм расчётов — финансовая основа новой экосистемы, построенной на доверии и внутреннем балансе. Ценность измеряется общественной полезностью, а не размером капитала или «кредитным рейтингом».</a:t>
            </a:r>
          </a:p>
          <a:p>
            <a:pPr defTabSz="457200">
              <a:defRPr sz="2100"/>
            </a:pPr>
          </a:p>
          <a:p>
            <a:pPr defTabSz="457200">
              <a:defRPr sz="2100"/>
            </a:pPr>
          </a:p>
          <a:p>
            <a:pPr defTabSz="457200">
              <a:defRPr sz="2100"/>
            </a:pPr>
            <a:r>
              <a:t>Дополнительные тезисы для раскрытия:</a:t>
            </a:r>
          </a:p>
          <a:p>
            <a:pPr defTabSz="457200">
              <a:defRPr sz="2100"/>
            </a:pPr>
            <a:r>
              <a:t>• Долг — инструмент контроля: должник зависим от кредитора</a:t>
            </a:r>
          </a:p>
          <a:p>
            <a:pPr defTabSz="457200">
              <a:defRPr sz="2100"/>
            </a:pPr>
            <a:r>
              <a:t>• Взаимозачёт — инструмент освобождения: стороны урегулируют отношения без третьего лица</a:t>
            </a:r>
          </a:p>
          <a:p>
            <a:pPr defTabSz="457200">
              <a:defRPr sz="2100"/>
            </a:pPr>
            <a:r>
              <a:t>• Механизм: если А должен Б, а Б — В, а В — А, то взаимозачёт обнуляет все долги без движения денег</a:t>
            </a:r>
          </a:p>
          <a:p>
            <a:pPr defTabSz="457200">
              <a:defRPr sz="2100"/>
            </a:pPr>
            <a:r>
              <a:t>• В кооперативной сети: взаимозачёт может покрывать большинство транзакций без внешней валюты</a:t>
            </a:r>
          </a:p>
          <a:p>
            <a:pPr defTabSz="457200">
              <a:defRPr sz="2100"/>
            </a:pPr>
          </a:p>
          <a:p>
            <a:pPr defTabSz="457200">
              <a:defRPr sz="2100"/>
            </a:pPr>
            <a:r>
              <a:t>Это снижает зависимость от банковской системы и её комиссий. Движение имущества замыкается внутри платформы. 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Shape 40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6" name="Shape 40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000"/>
            </a:pPr>
            <a:r>
              <a:t>Мы восстанавливаем подлинный рынок как пространство обмена, основанного на доверии и труде.</a:t>
            </a:r>
          </a:p>
          <a:p>
            <a:pPr defTabSz="457200">
              <a:defRPr sz="2000"/>
            </a:pPr>
          </a:p>
          <a:p>
            <a:pPr defTabSz="457200">
              <a:defRPr sz="2000"/>
            </a:pPr>
            <a:r>
              <a:t>Дополнительные тезисы для раскрытия:</a:t>
            </a:r>
          </a:p>
          <a:p>
            <a:pPr defTabSz="457200">
              <a:defRPr sz="2000"/>
            </a:pPr>
            <a:r>
              <a:t>• «Общее дело» — буквальный перевод слова «экономика» в её исходном греческом смысле (οἶκος + νόμος)</a:t>
            </a:r>
          </a:p>
          <a:p>
            <a:pPr defTabSz="457200">
              <a:defRPr sz="2000"/>
            </a:pPr>
            <a:r>
              <a:t>• Настоящий рынок — не торговля ради прибыли, а обмен ради взаимной выгоды</a:t>
            </a:r>
          </a:p>
          <a:p>
            <a:pPr defTabSz="457200">
              <a:defRPr sz="2000"/>
            </a:pPr>
            <a:r>
              <a:t>• Доверие как инфраструктура: рынок работает только там, где есть базовое доверие между участниками</a:t>
            </a:r>
          </a:p>
          <a:p>
            <a:pPr defTabSz="457200">
              <a:defRPr sz="2000"/>
            </a:pPr>
            <a:r>
              <a:t>• Кооперативная экономика создаёт доверие инфраструктурно: прозрачность и стандарты — встроены в платформу</a:t>
            </a:r>
          </a:p>
          <a:p>
            <a:pPr defTabSz="457200">
              <a:defRPr sz="2000"/>
            </a:pPr>
            <a:r>
              <a:t>• Финальная мысль раздела: всё, что мы выбираем — это части одного проекта: возвращения экономики людям</a:t>
            </a:r>
          </a:p>
          <a:p>
            <a:pPr defTabSz="457200">
              <a:defRPr sz="2000"/>
            </a:pPr>
          </a:p>
          <a:p>
            <a:pPr defTabSz="457200">
              <a:defRPr sz="2000"/>
            </a:pPr>
            <a:r>
              <a:t>Переход к следующему разделу: «Наши ценности — не абстракция. Это архитектура системы».""",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Shape 409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10" name="Shape 410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900"/>
            </a:pPr>
            <a:r>
              <a:t>Ценности — это не декларация. Это операционная система организации.</a:t>
            </a:r>
          </a:p>
          <a:p>
            <a:pPr defTabSz="457200">
              <a:defRPr sz="1900"/>
            </a:pPr>
            <a:r>
              <a:t>Ключевые тезисы:</a:t>
            </a:r>
          </a:p>
          <a:p>
            <a:pPr defTabSz="457200">
              <a:defRPr sz="1900"/>
            </a:pPr>
            <a:r>
              <a:t>• Ценности определяют, какие решения принимаются в неочевидных ситуациях</a:t>
            </a:r>
          </a:p>
          <a:p>
            <a:pPr defTabSz="457200">
              <a:defRPr sz="1900"/>
            </a:pPr>
            <a:r>
              <a:t>• Этот раздел — финальная кристаллизация всего сказанного</a:t>
            </a:r>
          </a:p>
          <a:p>
            <a:pPr defTabSz="457200">
              <a:defRPr sz="1900"/>
            </a:pPr>
            <a:r>
              <a:t>Переход: «Всё, о чём мы говорили — это не лозунги. Это конкретные принципы работы».""",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Shape 44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41" name="Shape 44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700"/>
            </a:pPr>
            <a:r>
              <a:t>Дополнительные тезисы для раскрытия по каждой ценности:</a:t>
            </a:r>
          </a:p>
          <a:p>
            <a:pPr defTabSz="457200">
              <a:defRPr sz="1700"/>
            </a:pPr>
            <a:r>
              <a:t>• ЧЕЛОВЕК — ПЕРВИЧНАЯ ЦЕННОСТЬ: Все решения проходят тест: «Это хорошо для человека?» Если нет — не делаем</a:t>
            </a:r>
          </a:p>
          <a:p>
            <a:pPr defTabSz="457200">
              <a:defRPr sz="1700"/>
            </a:pPr>
            <a:r>
              <a:t>• ОБЪЕДИНЯЯСЬ — УСИЛИВАЕМ: Ни одна ценность не реализуется в одиночку. Именно поэтому кооператив, а не ИП</a:t>
            </a:r>
          </a:p>
          <a:p>
            <a:pPr defTabSz="457200">
              <a:defRPr sz="1700"/>
            </a:pPr>
            <a:r>
              <a:t>• СОБСТВЕННОСТЬ — ОБЩЕЕ ДЕЛО: Совместное владение не ослабляет личную собственность — усиливает её</a:t>
            </a:r>
          </a:p>
          <a:p>
            <a:pPr defTabSz="457200">
              <a:defRPr sz="1700"/>
            </a:pPr>
            <a:r>
              <a:t>• ЦИФРА — ИНСТРУМЕНТ, НЕ ДИКТАТ: Технология работает по правилам людей, а не наоборот</a:t>
            </a:r>
          </a:p>
          <a:p>
            <a:pPr defTabSz="457200">
              <a:defRPr sz="1700"/>
            </a:pPr>
            <a:r>
              <a:t>• ЭКОНОМИКА ВЗАИМОЗАЧЁТА: Справедливость измеряется участием, а не капиталом</a:t>
            </a:r>
          </a:p>
          <a:p>
            <a:pPr defTabSz="457200">
              <a:defRPr sz="1700"/>
            </a:pPr>
            <a:r>
              <a:t>• ЗАЩИТА СВОБОДЫ: Кооперация — дело добровольное. Кто принял решение - тот защищен общиной.</a:t>
            </a:r>
          </a:p>
          <a:p>
            <a:pPr defTabSz="457200">
              <a:defRPr sz="1700"/>
            </a:pPr>
            <a:r>
              <a:t>• ОБРАЗОВАНИЕ И ОСОЗНАННОСТЬ: Без понимания — нет подлинного участия. </a:t>
            </a:r>
          </a:p>
          <a:p>
            <a:pPr defTabSz="457200">
              <a:defRPr sz="1700"/>
            </a:pPr>
            <a:r>
              <a:t>• БЕЗ ЛИШНИХ ПОСРЕДНИКОВ: Каждый посредник берёт долю — мы убираем тех, кто не создаёт ценность</a:t>
            </a:r>
          </a:p>
          <a:p>
            <a:pPr defTabSz="457200">
              <a:defRPr sz="1700"/>
            </a:pPr>
            <a:r>
              <a:t>• ЭКОСИСТЕМА ВМЕСТО ИЕРАРХИИ: Сила сети — в разнообразии и горизонтальных связях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Shape 44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45" name="Shape 44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700"/>
            </a:pPr>
            <a:r>
              <a:t>Финальный раздел. Время говорить и время действовать.</a:t>
            </a:r>
          </a:p>
          <a:p>
            <a:pPr defTabSz="457200">
              <a:defRPr sz="1700"/>
            </a:pPr>
          </a:p>
          <a:p>
            <a:pPr defTabSz="457200">
              <a:defRPr sz="1700"/>
            </a:pPr>
            <a:r>
              <a:t>Ключевые тезисы:</a:t>
            </a:r>
          </a:p>
          <a:p>
            <a:pPr defTabSz="457200">
              <a:defRPr sz="1700"/>
            </a:pPr>
            <a:r>
              <a:t>• Призыв — не агитация. Это приглашение к осознанному выбору</a:t>
            </a:r>
          </a:p>
          <a:p>
            <a:pPr defTabSz="457200">
              <a:defRPr sz="1700"/>
            </a:pPr>
            <a:r>
              <a:t>• Мы не предлагаем всё бросить и прыгнуть в неизвестность</a:t>
            </a:r>
          </a:p>
          <a:p>
            <a:pPr marL="170447" indent="-170447" defTabSz="457200">
              <a:buSzPct val="100000"/>
              <a:buChar char="•"/>
              <a:defRPr sz="1700"/>
            </a:pPr>
            <a:r>
              <a:t>Мы предлагаем начать — с малого, конкретного шага</a:t>
            </a:r>
            <a:br/>
            <a:r>
              <a:t>Тон: спокойный, уверенный, тёплый. Без пафоса. Как разговор между людьми, которые понимают друг друга.""",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Shape 449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50" name="Shape 450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600"/>
            </a:pPr>
            <a:r>
              <a:t>Не графики. Не трейдинг. А труд. Не контроль. А участие.</a:t>
            </a:r>
          </a:p>
          <a:p>
            <a:pPr defTabSz="457200">
              <a:defRPr sz="1600"/>
            </a:pPr>
          </a:p>
          <a:p>
            <a:pPr defTabSz="457200">
              <a:defRPr sz="1600"/>
            </a:pPr>
            <a:r>
              <a:t>Дополнительные тезисы для раскрытия:</a:t>
            </a:r>
          </a:p>
          <a:p>
            <a:pPr defTabSz="457200">
              <a:defRPr sz="1600"/>
            </a:pPr>
            <a:r>
              <a:t>• «Экономика» в учебниках — графики спроса и предложения. В жизни — это твой сосед, который печёт хлеб</a:t>
            </a:r>
          </a:p>
          <a:p>
            <a:pPr defTabSz="457200">
              <a:defRPr sz="1600"/>
            </a:pPr>
            <a:r>
              <a:t>• Труд конкретного человека создаёт реальную стоимость. Всё остальное — перераспределение</a:t>
            </a:r>
          </a:p>
          <a:p>
            <a:pPr defTabSz="457200">
              <a:defRPr sz="1600"/>
            </a:pPr>
            <a:r>
              <a:t>• Участие — активная позиция: я не потребитель системы, я её создатель</a:t>
            </a:r>
          </a:p>
          <a:p>
            <a:pPr defTabSz="457200">
              <a:defRPr sz="1600"/>
            </a:pPr>
            <a:r>
              <a:t>• Каждый, кто вступает в кооператив, увеличивает экономику участия</a:t>
            </a:r>
          </a:p>
          <a:p>
            <a:pPr defTabSz="457200">
              <a:defRPr sz="1600"/>
            </a:pPr>
            <a:r>
              <a:t>• Один человек в кооперативе — пайщик. Тысяча — сила. Миллион — новая норма</a:t>
            </a:r>
          </a:p>
          <a:p>
            <a:pPr defTabSz="457200">
              <a:defRPr sz="1600"/>
            </a:pPr>
          </a:p>
          <a:p>
            <a:pPr defTabSz="457200">
              <a:defRPr sz="1600"/>
            </a:pPr>
            <a:r>
              <a:t>Эмоциональная нота: «Ты — экономика. Твой труд, твои решения, твоё участие».""",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hape 456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57" name="Shape 457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800"/>
            </a:pPr>
            <a:r>
              <a:t>Если ты чувствуешь, что старый мир трещит по швам — ты не один. Если ты хочешь защищать своё, созидая общее, если ты ищешь сообщество, а не конкуренцию — присоединяйся. Не для борьбы с существующей системой — она умрёт сама, а для создания своей — открытой для всех. Мы создаём экономику, которая принадлежит не банкам и биржам, а людям. Экономику, в которой обмен — это проявление свободы и доверия. Экономику, в которой цифровые технологии служат обществу, а не корпорациям. Экономику, в которой каждый может быть участником, а не наблюдателем.</a:t>
            </a:r>
          </a:p>
          <a:p>
            <a:pPr defTabSz="457200">
              <a:defRPr sz="1800"/>
            </a:pPr>
          </a:p>
          <a:p>
            <a:pPr defTabSz="457200">
              <a:defRPr sz="1800"/>
            </a:pPr>
            <a:r>
              <a:t>Существующие заметки: Если ты чувствуешь, что старый мир трещит по швам — ты не один. Мы создаём экономику для людей.</a:t>
            </a:r>
          </a:p>
          <a:p>
            <a:pPr defTabSz="457200">
              <a:defRPr sz="1800"/>
            </a:pPr>
          </a:p>
          <a:p>
            <a:pPr defTabSz="457200">
              <a:defRPr sz="1800"/>
            </a:pPr>
            <a:r>
              <a:t>Дополнительные тезисы для раскрытия:</a:t>
            </a:r>
          </a:p>
          <a:p>
            <a:pPr defTabSz="457200">
              <a:defRPr sz="1800"/>
            </a:pPr>
            <a:r>
              <a:t>• Три типа участия:</a:t>
            </a:r>
          </a:p>
          <a:p>
            <a:pPr defTabSz="457200">
              <a:defRPr sz="1800"/>
            </a:pPr>
            <a:r>
              <a:t>  1. Для физических лиц: вступить в существующий кооператив и принять участие в разработке платформы</a:t>
            </a:r>
          </a:p>
          <a:p>
            <a:pPr defTabSz="457200">
              <a:defRPr sz="1800"/>
            </a:pPr>
            <a:r>
              <a:t>  2. Организатор: создать свой кооператив на базе платформы</a:t>
            </a:r>
          </a:p>
          <a:p>
            <a:pPr defTabSz="457200">
              <a:defRPr sz="1800"/>
            </a:pPr>
            <a:r>
              <a:t>• «Не для борьбы с существующей системой» — мы не революционеры. Мы строители. Архитекторы. Инженеры. Визионеры. Дизайнеры. Разработчики.</a:t>
            </a:r>
          </a:p>
          <a:p>
            <a:pPr defTabSz="457200">
              <a:defRPr sz="1800"/>
            </a:pPr>
            <a:r>
              <a:t>• Призыв к конкретному действию: зайди на coopenomics.world прямо сейчас</a:t>
            </a:r>
          </a:p>
          <a:p>
            <a:pPr defTabSz="457200">
              <a:defRPr sz="1800"/>
            </a:pPr>
          </a:p>
          <a:p>
            <a:pPr defTabSz="457200">
              <a:defRPr sz="1800"/>
            </a:pPr>
            <a:r>
              <a:t>Финальные слова: «Мы создаём экономику не завтра. Мы создаём её сегодня. Каждый, кто присоединяется — делает её реальнее».""",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000"/>
            </a:pPr>
            <a:r>
              <a:t>То, что называют «рынком» сегодня — алгоритмы, деривативы, спекулянты. Рынок, воспетый А. Смитом, как открытое пространство обмена между людьми, давно растворился. Капитализм оказался анти-рынком. Монополии его заменили «аудиторией потребителей», а фондовые спекуляции только поддерживают иллюзию его существования. Труд, производительность, доверие — стерты из уравнения. </a:t>
            </a:r>
          </a:p>
          <a:p>
            <a:pPr defTabSz="457200">
              <a:defRPr sz="2000"/>
            </a:pPr>
            <a:r>
              <a:t>• 5 корпораций контролируют 80% интернет-трафика; 10 банков владеют активами больше, чем весь ВВП большинства стран</a:t>
            </a:r>
          </a:p>
          <a:p>
            <a:pPr defTabSz="457200">
              <a:defRPr sz="2000"/>
            </a:pPr>
            <a:r>
              <a:t>• Ценообразование давно оторвалось от себестоимости — алгоритмы устанавливают цены, исходя из платёжеспособности, а не ценности</a:t>
            </a:r>
            <a:br/>
          </a:p>
          <a:p>
            <a:pPr defTabSz="457200">
              <a:defRPr sz="2000"/>
            </a:pPr>
            <a:r>
              <a:t>Дополнительные тезисы для раскрытия:</a:t>
            </a:r>
          </a:p>
          <a:p>
            <a:pPr defTabSz="457200">
              <a:defRPr sz="2000"/>
            </a:pPr>
            <a:r>
              <a:t>• Адам Смит: рынок работает только при наличии морального фундамента — «Теория нравственных чувств» (1759) написана раньше «Богатства народов»</a:t>
            </a:r>
          </a:p>
          <a:p>
            <a:pPr defTabSz="457200">
              <a:defRPr sz="2000"/>
            </a:pPr>
            <a:r>
              <a:t>• Современный «рынок» — казино, где карты помечены</a:t>
            </a:r>
          </a:p>
          <a:p>
            <a:pPr defTabSz="457200">
              <a:defRPr sz="2000"/>
            </a:pPr>
            <a:r>
              <a:t>• Смит был за «невидимую руку» — но руку свободных участников, а не монополий</a:t>
            </a:r>
          </a:p>
          <a:p>
            <a:pPr defTabSz="457200">
              <a:defRPr sz="2000"/>
            </a:p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4" name="Shape 17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000"/>
            </a:pPr>
            <a:r>
              <a:t>Деньги стали АБСОЛЮТНЫМ ФЕТИШЕМ. Инструмент, призванный обслуживать рынок, заменил его. Финансовые потоки отвязались от реального производства и превратились в замкнутую систему перераспределения. Богатые - богатеют. Бедные - беднеют. И всем всегда надо БОЛЬШЕ денег. </a:t>
            </a:r>
          </a:p>
          <a:p>
            <a:pPr defTabSz="457200">
              <a:defRPr sz="2000"/>
            </a:pPr>
          </a:p>
          <a:p>
            <a:pPr defTabSz="457200">
              <a:defRPr sz="2000"/>
            </a:pPr>
            <a:r>
              <a:t>Дополнительные тезисы для раскрытия:</a:t>
            </a:r>
          </a:p>
          <a:p>
            <a:pPr defTabSz="457200">
              <a:defRPr sz="2000"/>
            </a:pPr>
            <a:r>
              <a:t>• Маркс: фетишизм товара — когда вещи приобретают власть над людьми, а не наоборот</a:t>
            </a:r>
          </a:p>
          <a:p>
            <a:pPr defTabSz="457200">
              <a:defRPr sz="2000"/>
            </a:pPr>
            <a:r>
              <a:t>• Деньги — инструмент обмена, ставший целью существования</a:t>
            </a:r>
          </a:p>
          <a:p>
            <a:pPr defTabSz="457200">
              <a:defRPr sz="2000"/>
            </a:pPr>
            <a:r>
              <a:t>• ФРС напечатала за 2020–2022 гг. больше денег, чем за всю предыдущую историю США</a:t>
            </a:r>
          </a:p>
          <a:p>
            <a:pPr defTabSz="457200">
              <a:defRPr sz="2000"/>
            </a:pPr>
            <a:r>
              <a:t>• Криптовалюта — попытка сбежать из системы, но без смены отношений — просто новый спекулятивный инструмент</a:t>
            </a:r>
          </a:p>
          <a:p>
            <a:pPr defTabSz="457200">
              <a:defRPr sz="2000"/>
            </a:pPr>
            <a:r>
              <a:t>• «Деньги не пахнут» — но запах есть: это запах чужого труда, присвоенного без участия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9" name="Shape 17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000"/>
            </a:pPr>
            <a:r>
              <a:t>Капитализм потерял способность самовоспроизводства. Это не очередная рецессия, из которой можно выйти обычными мерами. Это конец капиталистической эпохи. Наступил предел расширения капитализма. Инвестиции больше не приводят к выгоде. Началось сжатие - падение ВВП всех стран мира. Которое завершится переходом в новое качественное состояние. Это - окно возможностей. </a:t>
            </a:r>
          </a:p>
          <a:p>
            <a:pPr defTabSz="457200">
              <a:defRPr sz="2000"/>
            </a:pPr>
          </a:p>
          <a:p>
            <a:pPr defTabSz="457200">
              <a:defRPr sz="2000"/>
            </a:pPr>
            <a:r>
              <a:t>Дополнительные тезисы для раскрытия:</a:t>
            </a:r>
          </a:p>
          <a:p>
            <a:pPr defTabSz="457200">
              <a:defRPr sz="2000"/>
            </a:pPr>
            <a:r>
              <a:t>• Разница между кризисом и сломом: кризис — системная ошибка, устранимая изнутри; слом — исчерпание самой системы</a:t>
            </a:r>
          </a:p>
          <a:p>
            <a:pPr defTabSz="457200">
              <a:defRPr sz="2000"/>
            </a:pPr>
            <a:r>
              <a:t>• Признаки слома: падение доверия к институтам (банки, СМИ, правительства) по всему миру</a:t>
            </a:r>
          </a:p>
          <a:p>
            <a:pPr defTabSz="457200">
              <a:defRPr sz="2000"/>
            </a:pPr>
            <a:r>
              <a:t>• Рождаемость падает, молодёжь не видит смысла в «классическом пути» — учёба → работа → ипотека → пенсия</a:t>
            </a:r>
          </a:p>
          <a:p>
            <a:pPr defTabSz="457200">
              <a:defRPr sz="2000"/>
            </a:pPr>
            <a:r>
              <a:t>• Слом — это всегда начало нового.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4" name="Shape 18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2000"/>
            </a:pPr>
            <a:r>
              <a:t>Слом завершится выходом в новое качественное состояние. Это и есть окно возможностей — для тех, кто готов не просто адаптироваться, а предложить новый вектор. Общество ищет ответы — не в прибыли, а в устойчивости. Не в контроле, а в соучастии.</a:t>
            </a:r>
          </a:p>
          <a:p>
            <a:pPr defTabSz="457200">
              <a:defRPr sz="2000"/>
            </a:pPr>
            <a:br/>
            <a:r>
              <a:t>Дополнительные тезисы для раскрытия:</a:t>
            </a:r>
          </a:p>
          <a:p>
            <a:pPr defTabSz="457200">
              <a:defRPr sz="2000"/>
            </a:pPr>
            <a:r>
              <a:t>• Окно возможностей — исторически короткий период, когда новые формы могут укорениться</a:t>
            </a:r>
          </a:p>
          <a:p>
            <a:pPr defTabSz="457200">
              <a:defRPr sz="2000"/>
            </a:pPr>
            <a:r>
              <a:t>• Сейчас — оптимальный момент: люди ищут альтернативу, технологии позволяют масштабировать</a:t>
            </a:r>
          </a:p>
          <a:p>
            <a:pPr defTabSz="457200">
              <a:defRPr sz="2000"/>
            </a:pPr>
            <a:r>
              <a:t>• «Выживает не сильнейший, а тот, кто лучше адаптируется» — Дарвин</a:t>
            </a:r>
            <a:br/>
            <a:r>
              <a:t>• Выиграет тот, кто ЛУЧШЕ удовлетворит потребности.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Shape 18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200">
              <a:defRPr sz="1800"/>
            </a:pPr>
            <a:r>
              <a:t>Этот раздел — о том, что такое настоящий рынок и почему мы за него.</a:t>
            </a:r>
          </a:p>
          <a:p>
            <a:pPr defTabSz="457200">
              <a:defRPr sz="1800"/>
            </a:pPr>
          </a:p>
          <a:p>
            <a:pPr defTabSz="457200">
              <a:defRPr sz="1800"/>
            </a:pPr>
            <a:r>
              <a:t>Ключевые тезисы:</a:t>
            </a:r>
          </a:p>
          <a:p>
            <a:pPr defTabSz="457200">
              <a:defRPr sz="1800"/>
            </a:pPr>
            <a:r>
              <a:t>• Мы не против рынка — мы за настоящий рынок</a:t>
            </a:r>
          </a:p>
          <a:p>
            <a:pPr defTabSz="457200">
              <a:defRPr sz="1800"/>
            </a:pPr>
            <a:r>
              <a:t>• Адам Смит — наш союзник, а не враг</a:t>
            </a:r>
          </a:p>
          <a:p>
            <a:pPr defTabSz="457200">
              <a:defRPr sz="1800"/>
            </a:pPr>
            <a:r>
              <a:t>• Кооперативная экономика восстанавливает то, что капитализм разрушил</a:t>
            </a:r>
          </a:p>
        </p:txBody>
      </p:sp>
    </p:spTree>
  </p:cSld>
  <p:clrMapOvr>
    <a:masterClrMapping/>
  </p:clrMapOvr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Title Slid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заголовка"/>
          <p:cNvSpPr txBox="1"/>
          <p:nvPr>
            <p:ph type="title"/>
          </p:nvPr>
        </p:nvSpPr>
        <p:spPr>
          <a:xfrm>
            <a:off x="1384300" y="4260850"/>
            <a:ext cx="15544800" cy="2940050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13" name="Уровень текста 1…"/>
          <p:cNvSpPr txBox="1"/>
          <p:nvPr>
            <p:ph type="body" sz="quarter" idx="1"/>
          </p:nvPr>
        </p:nvSpPr>
        <p:spPr>
          <a:xfrm>
            <a:off x="2755900" y="7772400"/>
            <a:ext cx="12801600" cy="35052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icture with Capti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Текст заголовка"/>
          <p:cNvSpPr txBox="1"/>
          <p:nvPr>
            <p:ph type="title"/>
          </p:nvPr>
        </p:nvSpPr>
        <p:spPr>
          <a:xfrm>
            <a:off x="3597276" y="9601200"/>
            <a:ext cx="10972801" cy="1133476"/>
          </a:xfrm>
          <a:prstGeom prst="rect">
            <a:avLst/>
          </a:prstGeom>
        </p:spPr>
        <p:txBody>
          <a:bodyPr anchor="b"/>
          <a:lstStyle>
            <a:lvl1pPr algn="l">
              <a:defRPr b="1" sz="40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92" name="Picture Placeholder 2"/>
          <p:cNvSpPr/>
          <p:nvPr>
            <p:ph type="pic" sz="half" idx="21"/>
          </p:nvPr>
        </p:nvSpPr>
        <p:spPr>
          <a:xfrm>
            <a:off x="3597276" y="1225550"/>
            <a:ext cx="10972801" cy="8229600"/>
          </a:xfrm>
          <a:prstGeom prst="rect">
            <a:avLst/>
          </a:prstGeom>
          <a:ln w="12700"/>
        </p:spPr>
        <p:txBody>
          <a:bodyPr tIns="45719" bIns="45719">
            <a:noAutofit/>
          </a:bodyPr>
          <a:lstStyle/>
          <a:p>
            <a:pPr/>
          </a:p>
        </p:txBody>
      </p:sp>
      <p:sp>
        <p:nvSpPr>
          <p:cNvPr id="93" name="Уровень текста 1…"/>
          <p:cNvSpPr txBox="1"/>
          <p:nvPr>
            <p:ph type="body" sz="quarter" idx="1"/>
          </p:nvPr>
        </p:nvSpPr>
        <p:spPr>
          <a:xfrm>
            <a:off x="3597276" y="10734675"/>
            <a:ext cx="10972801" cy="160972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buSzTx/>
              <a:buFontTx/>
              <a:buNone/>
              <a:defRPr sz="2800"/>
            </a:lvl1pPr>
            <a:lvl2pPr marL="0" indent="457200">
              <a:spcBef>
                <a:spcPts val="600"/>
              </a:spcBef>
              <a:buSzTx/>
              <a:buFontTx/>
              <a:buNone/>
              <a:defRPr sz="2800"/>
            </a:lvl2pPr>
            <a:lvl3pPr marL="0" indent="914400">
              <a:spcBef>
                <a:spcPts val="600"/>
              </a:spcBef>
              <a:buSzTx/>
              <a:buFontTx/>
              <a:buNone/>
              <a:defRPr sz="2800"/>
            </a:lvl3pPr>
            <a:lvl4pPr marL="0" indent="1371600">
              <a:spcBef>
                <a:spcPts val="600"/>
              </a:spcBef>
              <a:buSzTx/>
              <a:buFontTx/>
              <a:buNone/>
              <a:defRPr sz="2800"/>
            </a:lvl4pPr>
            <a:lvl5pPr marL="0" indent="1828800">
              <a:spcBef>
                <a:spcPts val="600"/>
              </a:spcBef>
              <a:buSzTx/>
              <a:buFontTx/>
              <a:buNone/>
              <a:defRPr sz="28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Пустой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Номер слайда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</p:spPr>
        <p:txBody>
          <a:bodyPr lIns="50800" tIns="50800" rIns="50800" bIns="50800" anchor="b"/>
          <a:lstStyle>
            <a:lvl1pPr defTabSz="584200">
              <a:defRPr sz="2000">
                <a:solidFill>
                  <a:srgbClr val="53585F"/>
                </a:solidFill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Заголовок, пункты и фото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Частичный вид на потолок с деревянными панелями"/>
          <p:cNvSpPr/>
          <p:nvPr>
            <p:ph type="pic" idx="21"/>
          </p:nvPr>
        </p:nvSpPr>
        <p:spPr>
          <a:xfrm>
            <a:off x="9588500" y="-482600"/>
            <a:ext cx="21513800" cy="14300200"/>
          </a:xfrm>
          <a:prstGeom prst="rect">
            <a:avLst/>
          </a:prstGeom>
          <a:ln w="12700"/>
        </p:spPr>
        <p:txBody>
          <a:bodyPr tIns="45719" bIns="45719">
            <a:noAutofit/>
          </a:bodyPr>
          <a:lstStyle/>
          <a:p>
            <a:pPr/>
          </a:p>
        </p:txBody>
      </p:sp>
      <p:sp>
        <p:nvSpPr>
          <p:cNvPr id="116" name="Подзаголовок слайда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  <a:ln w="12700"/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FontTx/>
              <a:buNone/>
              <a:defRPr sz="55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Подзаголовок слайда</a:t>
            </a:r>
          </a:p>
        </p:txBody>
      </p:sp>
      <p:sp>
        <p:nvSpPr>
          <p:cNvPr id="117" name="Заголовок слайда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 lIns="50800" tIns="50800" rIns="50800" bIns="50800" anchor="t"/>
          <a:lstStyle>
            <a:lvl1pPr algn="l" defTabSz="2438400">
              <a:lnSpc>
                <a:spcPct val="90000"/>
              </a:lnSpc>
              <a:defRPr spc="-100" sz="100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Заголовок слайда</a:t>
            </a:r>
          </a:p>
        </p:txBody>
      </p:sp>
      <p:sp>
        <p:nvSpPr>
          <p:cNvPr id="118" name="Уровень текста 1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 lIns="50800" tIns="50800" rIns="50800" bIns="50800"/>
          <a:lstStyle>
            <a:lvl1pPr marL="457200" indent="-457200" defTabSz="355600">
              <a:spcBef>
                <a:spcPts val="4700"/>
              </a:spcBef>
              <a:buFontTx/>
              <a:defRPr sz="40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1pPr>
            <a:lvl2pPr marL="914400" indent="-457200" defTabSz="355600">
              <a:spcBef>
                <a:spcPts val="4700"/>
              </a:spcBef>
              <a:buFontTx/>
              <a:buChar char="•"/>
              <a:defRPr sz="40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2pPr>
            <a:lvl3pPr marL="1371600" indent="-457200" defTabSz="355600">
              <a:spcBef>
                <a:spcPts val="4700"/>
              </a:spcBef>
              <a:buFontTx/>
              <a:defRPr sz="40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3pPr>
            <a:lvl4pPr marL="1828800" indent="-457200" defTabSz="355600">
              <a:spcBef>
                <a:spcPts val="4700"/>
              </a:spcBef>
              <a:buFontTx/>
              <a:buChar char="•"/>
              <a:defRPr sz="40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4pPr>
            <a:lvl5pPr marL="2286000" indent="-457200" defTabSz="355600">
              <a:spcBef>
                <a:spcPts val="4700"/>
              </a:spcBef>
              <a:buFontTx/>
              <a:buChar char="•"/>
              <a:defRPr sz="40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5pPr>
          </a:lstStyle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Номер слайда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</p:spPr>
        <p:txBody>
          <a:bodyPr lIns="50800" tIns="50800" rIns="50800" bIns="50800" anchor="b"/>
          <a:lstStyle>
            <a:lvl1pPr defTabSz="584200">
              <a:defRPr sz="2000">
                <a:solidFill>
                  <a:srgbClr val="53585F"/>
                </a:solidFill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Информационное сообщение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Уровень текста 1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lIns="50800" tIns="50800" rIns="50800" bIns="50800"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FontTx/>
              <a:buNone/>
              <a:defRPr spc="-119" sz="120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FontTx/>
              <a:buNone/>
              <a:defRPr spc="-119" sz="120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FontTx/>
              <a:buNone/>
              <a:defRPr spc="-119" sz="120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FontTx/>
              <a:buNone/>
              <a:defRPr spc="-119" sz="120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FontTx/>
              <a:buNone/>
              <a:defRPr spc="-119" sz="120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5pPr>
          </a:lstStyle>
          <a:p>
            <a:pPr/>
            <a:r>
              <a:t>Информационное сообщение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Номер слайда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</p:spPr>
        <p:txBody>
          <a:bodyPr lIns="50800" tIns="50800" rIns="50800" bIns="50800" anchor="b"/>
          <a:lstStyle>
            <a:lvl1pPr defTabSz="584200">
              <a:defRPr sz="2000">
                <a:solidFill>
                  <a:srgbClr val="53585F"/>
                </a:solidFill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Заголовок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Автор и дата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  <a:ln w="12700"/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FontTx/>
              <a:buNone/>
              <a:defRPr sz="3300">
                <a:solidFill>
                  <a:srgbClr val="53585F"/>
                </a:solidFill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Автор и дата</a:t>
            </a:r>
          </a:p>
        </p:txBody>
      </p:sp>
      <p:sp>
        <p:nvSpPr>
          <p:cNvPr id="135" name="Уровень текста 1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 lIns="50800" tIns="50800" rIns="50800" bIns="50800"/>
          <a:lstStyle>
            <a:lvl1pPr marL="0" indent="0" defTabSz="825500">
              <a:spcBef>
                <a:spcPts val="0"/>
              </a:spcBef>
              <a:buSzTx/>
              <a:buFontTx/>
              <a:buNone/>
              <a:defRPr sz="55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1pPr>
            <a:lvl2pPr marL="0" indent="457200" defTabSz="825500">
              <a:spcBef>
                <a:spcPts val="0"/>
              </a:spcBef>
              <a:buSzTx/>
              <a:buFontTx/>
              <a:buNone/>
              <a:defRPr sz="55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2pPr>
            <a:lvl3pPr marL="0" indent="914400" defTabSz="825500">
              <a:spcBef>
                <a:spcPts val="0"/>
              </a:spcBef>
              <a:buSzTx/>
              <a:buFontTx/>
              <a:buNone/>
              <a:defRPr sz="55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3pPr>
            <a:lvl4pPr marL="0" indent="1371600" defTabSz="825500">
              <a:spcBef>
                <a:spcPts val="0"/>
              </a:spcBef>
              <a:buSzTx/>
              <a:buFontTx/>
              <a:buNone/>
              <a:defRPr sz="55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4pPr>
            <a:lvl5pPr marL="0" indent="1828800" defTabSz="825500">
              <a:spcBef>
                <a:spcPts val="0"/>
              </a:spcBef>
              <a:buSzTx/>
              <a:buFontTx/>
              <a:buNone/>
              <a:defRPr sz="55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5pPr>
          </a:lstStyle>
          <a:p>
            <a:pPr/>
            <a:r>
              <a:t>Подзаголовок презентации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6" name="Заголовок презентации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355600">
              <a:lnSpc>
                <a:spcPct val="90000"/>
              </a:lnSpc>
              <a:defRPr spc="-119" sz="12000">
                <a:solidFill>
                  <a:srgbClr val="53585F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137" name="Номер слайда"/>
          <p:cNvSpPr txBox="1"/>
          <p:nvPr>
            <p:ph type="sldNum" sz="quarter" idx="2"/>
          </p:nvPr>
        </p:nvSpPr>
        <p:spPr>
          <a:xfrm>
            <a:off x="23558499" y="12460720"/>
            <a:ext cx="388621" cy="429261"/>
          </a:xfrm>
          <a:prstGeom prst="rect">
            <a:avLst/>
          </a:prstGeom>
        </p:spPr>
        <p:txBody>
          <a:bodyPr lIns="50800" tIns="50800" rIns="50800" bIns="50800" anchor="b"/>
          <a:lstStyle>
            <a:lvl1pPr defTabSz="584200">
              <a:defRPr sz="2000">
                <a:solidFill>
                  <a:srgbClr val="53585F"/>
                </a:solidFill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Текст заголовка"/>
          <p:cNvSpPr txBox="1"/>
          <p:nvPr>
            <p:ph type="title"/>
          </p:nvPr>
        </p:nvSpPr>
        <p:spPr>
          <a:xfrm>
            <a:off x="927100" y="549276"/>
            <a:ext cx="16459200" cy="2286001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22" name="Уровень текста 1…"/>
          <p:cNvSpPr txBox="1"/>
          <p:nvPr>
            <p:ph type="body" idx="1"/>
          </p:nvPr>
        </p:nvSpPr>
        <p:spPr>
          <a:xfrm>
            <a:off x="927100" y="3200400"/>
            <a:ext cx="16459200" cy="9051926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 Head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/>
          <p:nvPr>
            <p:ph type="title"/>
          </p:nvPr>
        </p:nvSpPr>
        <p:spPr>
          <a:xfrm>
            <a:off x="1457325" y="8813800"/>
            <a:ext cx="15544801" cy="2724150"/>
          </a:xfrm>
          <a:prstGeom prst="rect">
            <a:avLst/>
          </a:prstGeom>
        </p:spPr>
        <p:txBody>
          <a:bodyPr anchor="t"/>
          <a:lstStyle>
            <a:lvl1pPr algn="l">
              <a:defRPr b="1" cap="all" sz="80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31" name="Уровень текста 1…"/>
          <p:cNvSpPr txBox="1"/>
          <p:nvPr>
            <p:ph type="body" sz="quarter" idx="1"/>
          </p:nvPr>
        </p:nvSpPr>
        <p:spPr>
          <a:xfrm>
            <a:off x="1457325" y="5813426"/>
            <a:ext cx="15544801" cy="300037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900"/>
              </a:spcBef>
              <a:buSzTx/>
              <a:buFontTx/>
              <a:buNone/>
              <a:defRPr sz="4000">
                <a:solidFill>
                  <a:srgbClr val="888888"/>
                </a:solidFill>
              </a:defRPr>
            </a:lvl1pPr>
            <a:lvl2pPr marL="0" indent="457200">
              <a:spcBef>
                <a:spcPts val="900"/>
              </a:spcBef>
              <a:buSzTx/>
              <a:buFontTx/>
              <a:buNone/>
              <a:defRPr sz="4000">
                <a:solidFill>
                  <a:srgbClr val="888888"/>
                </a:solidFill>
              </a:defRPr>
            </a:lvl2pPr>
            <a:lvl3pPr marL="0" indent="914400">
              <a:spcBef>
                <a:spcPts val="900"/>
              </a:spcBef>
              <a:buSzTx/>
              <a:buFontTx/>
              <a:buNone/>
              <a:defRPr sz="4000">
                <a:solidFill>
                  <a:srgbClr val="888888"/>
                </a:solidFill>
              </a:defRPr>
            </a:lvl3pPr>
            <a:lvl4pPr marL="0" indent="1371600">
              <a:spcBef>
                <a:spcPts val="900"/>
              </a:spcBef>
              <a:buSzTx/>
              <a:buFontTx/>
              <a:buNone/>
              <a:defRPr sz="4000">
                <a:solidFill>
                  <a:srgbClr val="888888"/>
                </a:solidFill>
              </a:defRPr>
            </a:lvl4pPr>
            <a:lvl5pPr marL="0" indent="1828800">
              <a:spcBef>
                <a:spcPts val="900"/>
              </a:spcBef>
              <a:buSzTx/>
              <a:buFontTx/>
              <a:buNone/>
              <a:defRPr sz="4000">
                <a:solidFill>
                  <a:srgbClr val="888888"/>
                </a:solidFill>
              </a:defRPr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2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Текст заголовка"/>
          <p:cNvSpPr txBox="1"/>
          <p:nvPr>
            <p:ph type="title"/>
          </p:nvPr>
        </p:nvSpPr>
        <p:spPr>
          <a:xfrm>
            <a:off x="927100" y="549276"/>
            <a:ext cx="16459200" cy="2286001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40" name="Уровень текста 1…"/>
          <p:cNvSpPr txBox="1"/>
          <p:nvPr>
            <p:ph type="body" sz="half" idx="1"/>
          </p:nvPr>
        </p:nvSpPr>
        <p:spPr>
          <a:xfrm>
            <a:off x="927100" y="3200400"/>
            <a:ext cx="8077200" cy="9051926"/>
          </a:xfrm>
          <a:prstGeom prst="rect">
            <a:avLst/>
          </a:prstGeom>
        </p:spPr>
        <p:txBody>
          <a:bodyPr/>
          <a:lstStyle>
            <a:lvl1pPr>
              <a:spcBef>
                <a:spcPts val="1300"/>
              </a:spcBef>
              <a:defRPr sz="5600"/>
            </a:lvl1pPr>
            <a:lvl2pPr marL="1123950" indent="-666750">
              <a:spcBef>
                <a:spcPts val="1300"/>
              </a:spcBef>
              <a:defRPr sz="5600"/>
            </a:lvl2pPr>
            <a:lvl3pPr marL="1554479" indent="-640079">
              <a:spcBef>
                <a:spcPts val="1300"/>
              </a:spcBef>
              <a:defRPr sz="5600"/>
            </a:lvl3pPr>
            <a:lvl4pPr marL="2082800" indent="-711200">
              <a:spcBef>
                <a:spcPts val="1300"/>
              </a:spcBef>
              <a:defRPr sz="5600"/>
            </a:lvl4pPr>
            <a:lvl5pPr marL="2540000" indent="-711200">
              <a:spcBef>
                <a:spcPts val="1300"/>
              </a:spcBef>
              <a:defRPr sz="56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omparis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Текст заголовка"/>
          <p:cNvSpPr txBox="1"/>
          <p:nvPr>
            <p:ph type="title"/>
          </p:nvPr>
        </p:nvSpPr>
        <p:spPr>
          <a:xfrm>
            <a:off x="927100" y="549276"/>
            <a:ext cx="16459200" cy="2286001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49" name="Уровень текста 1…"/>
          <p:cNvSpPr txBox="1"/>
          <p:nvPr>
            <p:ph type="body" sz="quarter" idx="1"/>
          </p:nvPr>
        </p:nvSpPr>
        <p:spPr>
          <a:xfrm>
            <a:off x="927100" y="3070225"/>
            <a:ext cx="8080376" cy="127952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1100"/>
              </a:spcBef>
              <a:buSzTx/>
              <a:buFontTx/>
              <a:buNone/>
              <a:defRPr b="1" sz="4800"/>
            </a:lvl1pPr>
            <a:lvl2pPr marL="0" indent="457200">
              <a:spcBef>
                <a:spcPts val="1100"/>
              </a:spcBef>
              <a:buSzTx/>
              <a:buFontTx/>
              <a:buNone/>
              <a:defRPr b="1" sz="4800"/>
            </a:lvl2pPr>
            <a:lvl3pPr marL="0" indent="914400">
              <a:spcBef>
                <a:spcPts val="1100"/>
              </a:spcBef>
              <a:buSzTx/>
              <a:buFontTx/>
              <a:buNone/>
              <a:defRPr b="1" sz="4800"/>
            </a:lvl3pPr>
            <a:lvl4pPr marL="0" indent="1371600">
              <a:spcBef>
                <a:spcPts val="1100"/>
              </a:spcBef>
              <a:buSzTx/>
              <a:buFontTx/>
              <a:buNone/>
              <a:defRPr b="1" sz="4800"/>
            </a:lvl4pPr>
            <a:lvl5pPr marL="0" indent="1828800">
              <a:spcBef>
                <a:spcPts val="1100"/>
              </a:spcBef>
              <a:buSzTx/>
              <a:buFontTx/>
              <a:buNone/>
              <a:defRPr b="1" sz="48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0" name="Text Placeholder 4"/>
          <p:cNvSpPr/>
          <p:nvPr>
            <p:ph type="body" sz="quarter" idx="21"/>
          </p:nvPr>
        </p:nvSpPr>
        <p:spPr>
          <a:xfrm>
            <a:off x="9302750" y="3070225"/>
            <a:ext cx="8083550" cy="1279525"/>
          </a:xfrm>
          <a:prstGeom prst="rect">
            <a:avLst/>
          </a:prstGeom>
          <a:ln w="12700"/>
        </p:spPr>
        <p:txBody>
          <a:bodyPr anchor="b"/>
          <a:lstStyle/>
          <a:p>
            <a:pPr marL="0" indent="0">
              <a:spcBef>
                <a:spcPts val="1100"/>
              </a:spcBef>
              <a:buSzTx/>
              <a:buFontTx/>
              <a:buNone/>
              <a:defRPr b="1" sz="4800"/>
            </a:pPr>
          </a:p>
        </p:txBody>
      </p:sp>
      <p:sp>
        <p:nvSpPr>
          <p:cNvPr id="5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Текст заголовка"/>
          <p:cNvSpPr txBox="1"/>
          <p:nvPr>
            <p:ph type="title"/>
          </p:nvPr>
        </p:nvSpPr>
        <p:spPr>
          <a:xfrm>
            <a:off x="927100" y="549276"/>
            <a:ext cx="16459200" cy="2286001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5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1"/>
          <p:cNvSpPr/>
          <p:nvPr/>
        </p:nvSpPr>
        <p:spPr>
          <a:xfrm>
            <a:off x="12699" y="57289"/>
            <a:ext cx="24358601" cy="13601422"/>
          </a:xfrm>
          <a:prstGeom prst="rect">
            <a:avLst/>
          </a:prstGeom>
          <a:solidFill>
            <a:srgbClr val="282124"/>
          </a:solidFill>
          <a:ln w="12700">
            <a:solidFill>
              <a:schemeClr val="accent2">
                <a:satOff val="-4966"/>
                <a:lumOff val="-10549"/>
              </a:schemeClr>
            </a:solidFill>
          </a:ln>
          <a:effectLst>
            <a:outerShdw sx="100000" sy="100000" kx="0" ky="0" algn="b" rotWithShape="0" blurRad="76200" dist="38100" dir="5400000">
              <a:srgbClr val="000000">
                <a:alpha val="35000"/>
              </a:srgbClr>
            </a:outerShdw>
          </a:effectLst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ontent with Capti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Текст заголовка"/>
          <p:cNvSpPr txBox="1"/>
          <p:nvPr>
            <p:ph type="title"/>
          </p:nvPr>
        </p:nvSpPr>
        <p:spPr>
          <a:xfrm>
            <a:off x="927100" y="546100"/>
            <a:ext cx="6016627" cy="2324100"/>
          </a:xfrm>
          <a:prstGeom prst="rect">
            <a:avLst/>
          </a:prstGeom>
        </p:spPr>
        <p:txBody>
          <a:bodyPr anchor="b"/>
          <a:lstStyle>
            <a:lvl1pPr algn="l">
              <a:defRPr b="1" sz="40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82" name="Уровень текста 1…"/>
          <p:cNvSpPr txBox="1"/>
          <p:nvPr>
            <p:ph type="body" sz="half" idx="1"/>
          </p:nvPr>
        </p:nvSpPr>
        <p:spPr>
          <a:xfrm>
            <a:off x="7162800" y="546100"/>
            <a:ext cx="10223500" cy="11706226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3" name="Text Placeholder 3"/>
          <p:cNvSpPr/>
          <p:nvPr>
            <p:ph type="body" sz="quarter" idx="21"/>
          </p:nvPr>
        </p:nvSpPr>
        <p:spPr>
          <a:xfrm>
            <a:off x="927099" y="2870200"/>
            <a:ext cx="6016628" cy="9382126"/>
          </a:xfrm>
          <a:prstGeom prst="rect">
            <a:avLst/>
          </a:prstGeom>
          <a:ln w="12700"/>
        </p:spPr>
        <p:txBody>
          <a:bodyPr/>
          <a:lstStyle/>
          <a:p>
            <a:pPr marL="0" indent="0">
              <a:spcBef>
                <a:spcPts val="600"/>
              </a:spcBef>
              <a:buSzTx/>
              <a:buFontTx/>
              <a:buNone/>
              <a:defRPr sz="2800"/>
            </a:pPr>
          </a:p>
        </p:txBody>
      </p:sp>
      <p:sp>
        <p:nvSpPr>
          <p:cNvPr id="8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28212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699" y="56146"/>
            <a:ext cx="24358601" cy="13603708"/>
          </a:xfrm>
          <a:prstGeom prst="rect">
            <a:avLst/>
          </a:prstGeom>
          <a:solidFill>
            <a:srgbClr val="282124"/>
          </a:solidFill>
          <a:ln w="12700">
            <a:solidFill>
              <a:srgbClr val="4A7EBB"/>
            </a:solidFill>
          </a:ln>
          <a:effectLst>
            <a:outerShdw sx="100000" sy="100000" kx="0" ky="0" algn="b" rotWithShape="0" blurRad="76200" dist="38100" dir="5400000">
              <a:srgbClr val="000000">
                <a:alpha val="35000"/>
              </a:srgbClr>
            </a:outerShdw>
          </a:effectLst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" name="Текст заголовка"/>
          <p:cNvSpPr txBox="1"/>
          <p:nvPr>
            <p:ph type="title"/>
          </p:nvPr>
        </p:nvSpPr>
        <p:spPr>
          <a:xfrm>
            <a:off x="1230630" y="184149"/>
            <a:ext cx="21922740" cy="301625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4" name="Уровень текста 1…"/>
          <p:cNvSpPr txBox="1"/>
          <p:nvPr>
            <p:ph type="body" idx="1"/>
          </p:nvPr>
        </p:nvSpPr>
        <p:spPr>
          <a:xfrm>
            <a:off x="1230630" y="3200400"/>
            <a:ext cx="21922740" cy="1051560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normAutofit fontScale="100000" lnSpcReduction="0"/>
          </a:bodyPr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Номер слайда"/>
          <p:cNvSpPr txBox="1"/>
          <p:nvPr>
            <p:ph type="sldNum" sz="quarter" idx="2"/>
          </p:nvPr>
        </p:nvSpPr>
        <p:spPr>
          <a:xfrm>
            <a:off x="16881752" y="12835870"/>
            <a:ext cx="504548" cy="483910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 algn="r">
              <a:defRPr sz="24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685800" marR="0" indent="-685800" algn="l" defTabSz="914400" rtl="0" latinLnBrk="0">
        <a:lnSpc>
          <a:spcPct val="10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1110342" marR="0" indent="-653142" algn="l" defTabSz="914400" rtl="0" latinLnBrk="0">
        <a:lnSpc>
          <a:spcPct val="10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524000" marR="0" indent="-609600" algn="l" defTabSz="914400" rtl="0" latinLnBrk="0">
        <a:lnSpc>
          <a:spcPct val="10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2103120" marR="0" indent="-731520" algn="l" defTabSz="914400" rtl="0" latinLnBrk="0">
        <a:lnSpc>
          <a:spcPct val="10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560320" marR="0" indent="-731520" algn="l" defTabSz="914400" rtl="0" latinLnBrk="0">
        <a:lnSpc>
          <a:spcPct val="10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»"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3017520" marR="0" indent="-731520" algn="l" defTabSz="914400" rtl="0" latinLnBrk="0">
        <a:lnSpc>
          <a:spcPct val="10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474720" marR="0" indent="-731520" algn="l" defTabSz="914400" rtl="0" latinLnBrk="0">
        <a:lnSpc>
          <a:spcPct val="10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931920" marR="0" indent="-731520" algn="l" defTabSz="914400" rtl="0" latinLnBrk="0">
        <a:lnSpc>
          <a:spcPct val="10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389120" marR="0" indent="-731520" algn="l" defTabSz="914400" rtl="0" latinLnBrk="0">
        <a:lnSpc>
          <a:spcPct val="10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1.xml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.jpe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3.xml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4.xml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5.xml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6.xml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7.xml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8.xml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9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0.xml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1.xml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2.xml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1.jpeg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4.xml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5.xml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Box 2"/>
          <p:cNvSpPr txBox="1"/>
          <p:nvPr/>
        </p:nvSpPr>
        <p:spPr>
          <a:xfrm>
            <a:off x="7195832" y="8480306"/>
            <a:ext cx="14447521" cy="8051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400">
                <a:solidFill>
                  <a:srgbClr val="DDDDDD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ЦИФРОВАЯ ПЛАТФОРМА ВЕДЕНИЯ ХОЗЯЙСТВА</a:t>
            </a:r>
          </a:p>
        </p:txBody>
      </p:sp>
      <p:sp>
        <p:nvSpPr>
          <p:cNvPr id="147" name="TextBox 3"/>
          <p:cNvSpPr txBox="1"/>
          <p:nvPr/>
        </p:nvSpPr>
        <p:spPr>
          <a:xfrm>
            <a:off x="7073020" y="4912360"/>
            <a:ext cx="15048746" cy="3281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>
              <a:defRPr b="1" baseline="7999" spc="500" sz="10000">
                <a:solidFill>
                  <a:srgbClr val="DDDDDD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КООПЕРАТИВНАЯ</a:t>
            </a:r>
            <a:br/>
            <a:r>
              <a:t>ЭКОНОМИКА</a:t>
            </a:r>
          </a:p>
        </p:txBody>
      </p:sp>
      <p:pic>
        <p:nvPicPr>
          <p:cNvPr id="148" name="logo_no_back.png" descr="logo_no_back.png"/>
          <p:cNvPicPr>
            <a:picLocks noChangeAspect="1"/>
          </p:cNvPicPr>
          <p:nvPr/>
        </p:nvPicPr>
        <p:blipFill>
          <a:blip r:embed="rId3">
            <a:extLst/>
          </a:blip>
          <a:srcRect l="0" t="0" r="0" b="0"/>
          <a:stretch>
            <a:fillRect/>
          </a:stretch>
        </p:blipFill>
        <p:spPr>
          <a:xfrm>
            <a:off x="2838059" y="5166518"/>
            <a:ext cx="3207251" cy="33829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II · РЫНОК</a:t>
            </a:r>
          </a:p>
        </p:txBody>
      </p:sp>
      <p:sp>
        <p:nvSpPr>
          <p:cNvPr id="191" name="РЫНОК ПО АДАМУ СМИТУ"/>
          <p:cNvSpPr/>
          <p:nvPr/>
        </p:nvSpPr>
        <p:spPr>
          <a:xfrm>
            <a:off x="1732606" y="3380096"/>
            <a:ext cx="20918786" cy="1715834"/>
          </a:xfrm>
          <a:prstGeom prst="roundRect">
            <a:avLst>
              <a:gd name="adj" fmla="val 22227"/>
            </a:avLst>
          </a:prstGeom>
          <a:solidFill>
            <a:srgbClr val="352C30"/>
          </a:solidFill>
          <a:ln w="25400">
            <a:solidFill>
              <a:srgbClr val="9B4B5A"/>
            </a:solidFill>
          </a:ln>
          <a:effectLst>
            <a:outerShdw sx="100000" sy="100000" kx="0" ky="0" algn="b" rotWithShape="0" blurRad="76200" dist="38100" dir="5400000">
              <a:srgbClr val="000000">
                <a:alpha val="3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 anchor="ctr"/>
          <a:lstStyle>
            <a:lvl1pPr algn="ctr">
              <a:defRPr sz="42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РЫНОК ПО АДАМУ СМИТУ</a:t>
            </a:r>
          </a:p>
        </p:txBody>
      </p:sp>
      <p:grpSp>
        <p:nvGrpSpPr>
          <p:cNvPr id="195" name="Сгруппировать"/>
          <p:cNvGrpSpPr/>
          <p:nvPr/>
        </p:nvGrpSpPr>
        <p:grpSpPr>
          <a:xfrm>
            <a:off x="1719907" y="7938103"/>
            <a:ext cx="20944186" cy="2410501"/>
            <a:chOff x="0" y="0"/>
            <a:chExt cx="20944184" cy="2410499"/>
          </a:xfrm>
        </p:grpSpPr>
        <p:sp>
          <p:nvSpPr>
            <p:cNvPr id="192" name="Rounded Rectangle 3"/>
            <p:cNvSpPr/>
            <p:nvPr/>
          </p:nvSpPr>
          <p:spPr>
            <a:xfrm>
              <a:off x="0" y="0"/>
              <a:ext cx="6135818" cy="2410500"/>
            </a:xfrm>
            <a:prstGeom prst="roundRect">
              <a:avLst>
                <a:gd name="adj" fmla="val 16667"/>
              </a:avLst>
            </a:prstGeom>
            <a:solidFill>
              <a:srgbClr val="352C30"/>
            </a:solidFill>
            <a:ln w="25400" cap="flat">
              <a:solidFill>
                <a:srgbClr val="9B4B5A"/>
              </a:solidFill>
              <a:prstDash val="solid"/>
              <a:round/>
            </a:ln>
            <a:effectLst>
              <a:outerShdw sx="100000" sy="100000" kx="0" ky="0" algn="b" rotWithShape="0" blurRad="76200" dist="38100" dir="5400000">
                <a:srgbClr val="000000">
                  <a:alpha val="35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39" tIns="91439" rIns="91439" bIns="91439" numCol="1" anchor="ctr">
              <a:noAutofit/>
            </a:bodyPr>
            <a:lstStyle>
              <a:lvl1pPr algn="ctr">
                <a:defRPr sz="4000">
                  <a:solidFill>
                    <a:srgbClr val="EBE5E7"/>
                  </a:solidFill>
                  <a:latin typeface="Georgia"/>
                  <a:ea typeface="Georgia"/>
                  <a:cs typeface="Georgia"/>
                  <a:sym typeface="Georgia"/>
                </a:defRPr>
              </a:lvl1pPr>
            </a:lstStyle>
            <a:p>
              <a:pPr/>
              <a:r>
                <a:t>Честность</a:t>
              </a:r>
            </a:p>
          </p:txBody>
        </p:sp>
        <p:sp>
          <p:nvSpPr>
            <p:cNvPr id="193" name="Rounded Rectangle 3"/>
            <p:cNvSpPr/>
            <p:nvPr/>
          </p:nvSpPr>
          <p:spPr>
            <a:xfrm>
              <a:off x="7404183" y="0"/>
              <a:ext cx="6135819" cy="2410500"/>
            </a:xfrm>
            <a:prstGeom prst="roundRect">
              <a:avLst>
                <a:gd name="adj" fmla="val 16667"/>
              </a:avLst>
            </a:prstGeom>
            <a:solidFill>
              <a:srgbClr val="352C30"/>
            </a:solidFill>
            <a:ln w="25400" cap="flat">
              <a:solidFill>
                <a:srgbClr val="9B4B5A"/>
              </a:solidFill>
              <a:prstDash val="solid"/>
              <a:round/>
            </a:ln>
            <a:effectLst>
              <a:outerShdw sx="100000" sy="100000" kx="0" ky="0" algn="b" rotWithShape="0" blurRad="76200" dist="38100" dir="5400000">
                <a:srgbClr val="000000">
                  <a:alpha val="35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39" tIns="91439" rIns="91439" bIns="91439" numCol="1" anchor="ctr">
              <a:noAutofit/>
            </a:bodyPr>
            <a:lstStyle>
              <a:lvl1pPr algn="ctr">
                <a:defRPr sz="4000">
                  <a:solidFill>
                    <a:srgbClr val="EBE5E7"/>
                  </a:solidFill>
                  <a:latin typeface="Georgia"/>
                  <a:ea typeface="Georgia"/>
                  <a:cs typeface="Georgia"/>
                  <a:sym typeface="Georgia"/>
                </a:defRPr>
              </a:lvl1pPr>
            </a:lstStyle>
            <a:p>
              <a:pPr/>
              <a:r>
                <a:t>Дисциплина</a:t>
              </a:r>
            </a:p>
          </p:txBody>
        </p:sp>
        <p:sp>
          <p:nvSpPr>
            <p:cNvPr id="194" name="Rounded Rectangle 3"/>
            <p:cNvSpPr/>
            <p:nvPr/>
          </p:nvSpPr>
          <p:spPr>
            <a:xfrm>
              <a:off x="14808367" y="0"/>
              <a:ext cx="6135818" cy="2410500"/>
            </a:xfrm>
            <a:prstGeom prst="roundRect">
              <a:avLst>
                <a:gd name="adj" fmla="val 16667"/>
              </a:avLst>
            </a:prstGeom>
            <a:solidFill>
              <a:srgbClr val="352C30"/>
            </a:solidFill>
            <a:ln w="25400" cap="flat">
              <a:solidFill>
                <a:srgbClr val="9B4B5A"/>
              </a:solidFill>
              <a:prstDash val="solid"/>
              <a:round/>
            </a:ln>
            <a:effectLst>
              <a:outerShdw sx="100000" sy="100000" kx="0" ky="0" algn="b" rotWithShape="0" blurRad="76200" dist="38100" dir="5400000">
                <a:srgbClr val="000000">
                  <a:alpha val="35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39" tIns="91439" rIns="91439" bIns="91439" numCol="1" anchor="ctr">
              <a:noAutofit/>
            </a:bodyPr>
            <a:lstStyle>
              <a:lvl1pPr algn="ctr">
                <a:defRPr sz="4000">
                  <a:solidFill>
                    <a:srgbClr val="EBE5E7"/>
                  </a:solidFill>
                  <a:latin typeface="Georgia"/>
                  <a:ea typeface="Georgia"/>
                  <a:cs typeface="Georgia"/>
                  <a:sym typeface="Georgia"/>
                </a:defRPr>
              </a:lvl1pPr>
            </a:lstStyle>
            <a:p>
              <a:pPr/>
              <a:r>
                <a:t>Труд</a:t>
              </a:r>
            </a:p>
          </p:txBody>
        </p:sp>
      </p:grpSp>
      <p:sp>
        <p:nvSpPr>
          <p:cNvPr id="196" name="Линия"/>
          <p:cNvSpPr/>
          <p:nvPr/>
        </p:nvSpPr>
        <p:spPr>
          <a:xfrm flipV="1">
            <a:off x="5003799" y="5130407"/>
            <a:ext cx="1" cy="2785919"/>
          </a:xfrm>
          <a:prstGeom prst="line">
            <a:avLst/>
          </a:prstGeom>
          <a:ln w="177800">
            <a:solidFill>
              <a:srgbClr val="9B4B5A"/>
            </a:solidFill>
            <a:headEnd type="triangle"/>
            <a:tailEnd type="triangle" len="sm"/>
          </a:ln>
          <a:effectLst>
            <a:outerShdw sx="100000" sy="100000" kx="0" ky="0" algn="b" rotWithShape="0" blurRad="508000" dist="317500" dir="5400000">
              <a:schemeClr val="accent2">
                <a:satOff val="-4966"/>
                <a:lumOff val="-10549"/>
                <a:alpha val="68695"/>
              </a:schemeClr>
            </a:outerShdw>
          </a:effectLst>
        </p:spPr>
        <p:txBody>
          <a:bodyPr tIns="91439" bIns="91439"/>
          <a:lstStyle/>
          <a:p>
            <a:pPr/>
          </a:p>
        </p:txBody>
      </p:sp>
      <p:sp>
        <p:nvSpPr>
          <p:cNvPr id="197" name="Линия"/>
          <p:cNvSpPr/>
          <p:nvPr/>
        </p:nvSpPr>
        <p:spPr>
          <a:xfrm flipV="1">
            <a:off x="12191999" y="5130407"/>
            <a:ext cx="1" cy="2785919"/>
          </a:xfrm>
          <a:prstGeom prst="line">
            <a:avLst/>
          </a:prstGeom>
          <a:ln w="177800">
            <a:solidFill>
              <a:srgbClr val="9B4B5A"/>
            </a:solidFill>
            <a:headEnd type="triangle"/>
            <a:tailEnd type="triangle" len="sm"/>
          </a:ln>
          <a:effectLst>
            <a:outerShdw sx="100000" sy="100000" kx="0" ky="0" algn="b" rotWithShape="0" blurRad="508000" dist="317500" dir="5400000">
              <a:schemeClr val="accent2">
                <a:satOff val="-4966"/>
                <a:lumOff val="-10549"/>
                <a:alpha val="68695"/>
              </a:schemeClr>
            </a:outerShdw>
          </a:effectLst>
        </p:spPr>
        <p:txBody>
          <a:bodyPr tIns="91439" bIns="91439"/>
          <a:lstStyle/>
          <a:p>
            <a:pPr/>
          </a:p>
        </p:txBody>
      </p:sp>
      <p:sp>
        <p:nvSpPr>
          <p:cNvPr id="198" name="Линия"/>
          <p:cNvSpPr/>
          <p:nvPr/>
        </p:nvSpPr>
        <p:spPr>
          <a:xfrm flipV="1">
            <a:off x="19380199" y="5130407"/>
            <a:ext cx="1" cy="2785919"/>
          </a:xfrm>
          <a:prstGeom prst="line">
            <a:avLst/>
          </a:prstGeom>
          <a:ln w="177800">
            <a:solidFill>
              <a:srgbClr val="9B4B5A"/>
            </a:solidFill>
            <a:headEnd type="triangle"/>
            <a:tailEnd type="triangle" len="sm"/>
          </a:ln>
          <a:effectLst>
            <a:outerShdw sx="100000" sy="100000" kx="0" ky="0" algn="b" rotWithShape="0" blurRad="508000" dist="317500" dir="5400000">
              <a:schemeClr val="accent2">
                <a:satOff val="-4966"/>
                <a:lumOff val="-10549"/>
                <a:alpha val="68695"/>
              </a:schemeClr>
            </a:outerShdw>
          </a:effectLst>
        </p:spPr>
        <p:txBody>
          <a:bodyPr tIns="91439" bIns="91439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TextBox 3"/>
          <p:cNvSpPr txBox="1"/>
          <p:nvPr/>
        </p:nvSpPr>
        <p:spPr>
          <a:xfrm>
            <a:off x="3656485" y="5598159"/>
            <a:ext cx="17071030" cy="24942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Капитализм отменил собой настоящий рынок</a:t>
            </a:r>
          </a:p>
        </p:txBody>
      </p:sp>
      <p:sp>
        <p:nvSpPr>
          <p:cNvPr id="203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II · РЫНОК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Box 3"/>
          <p:cNvSpPr txBox="1"/>
          <p:nvPr/>
        </p:nvSpPr>
        <p:spPr>
          <a:xfrm>
            <a:off x="2230809" y="6188709"/>
            <a:ext cx="19922382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Мы восстановим его</a:t>
            </a:r>
          </a:p>
        </p:txBody>
      </p:sp>
      <p:sp>
        <p:nvSpPr>
          <p:cNvPr id="208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II · РЫНОК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TextBox 2"/>
          <p:cNvSpPr txBox="1"/>
          <p:nvPr/>
        </p:nvSpPr>
        <p:spPr>
          <a:xfrm>
            <a:off x="1920545" y="2616200"/>
            <a:ext cx="9265615" cy="741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rgbClr val="9B4B5A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Западный индивидуализм</a:t>
            </a:r>
          </a:p>
        </p:txBody>
      </p:sp>
      <p:sp>
        <p:nvSpPr>
          <p:cNvPr id="213" name="TextBox 3"/>
          <p:cNvSpPr txBox="1"/>
          <p:nvPr/>
        </p:nvSpPr>
        <p:spPr>
          <a:xfrm>
            <a:off x="1920545" y="5032137"/>
            <a:ext cx="9265615" cy="256968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3200">
                <a:solidFill>
                  <a:srgbClr val="DDDDDD"/>
                </a:solidFill>
              </a:defRPr>
            </a:lvl1pPr>
          </a:lstStyle>
          <a:p>
            <a:pPr/>
            <a:r>
              <a:t>Протестантская этика строится на личном успехе как знаке богоизбранности — «если ты богат, то Бог любит тебя». Труд — лишь путь к индивидуальному богатству. Конкуренция — выживает сильнейший. Сообщество — пространство доминирования.</a:t>
            </a:r>
          </a:p>
        </p:txBody>
      </p:sp>
      <p:sp>
        <p:nvSpPr>
          <p:cNvPr id="214" name="TextBox 4"/>
          <p:cNvSpPr txBox="1"/>
          <p:nvPr/>
        </p:nvSpPr>
        <p:spPr>
          <a:xfrm>
            <a:off x="13197839" y="2616200"/>
            <a:ext cx="9265614" cy="741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chemeClr val="accent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Наша традиция</a:t>
            </a:r>
          </a:p>
        </p:txBody>
      </p:sp>
      <p:sp>
        <p:nvSpPr>
          <p:cNvPr id="215" name="TextBox 5"/>
          <p:cNvSpPr txBox="1"/>
          <p:nvPr/>
        </p:nvSpPr>
        <p:spPr>
          <a:xfrm>
            <a:off x="13197839" y="5032137"/>
            <a:ext cx="9774120" cy="256968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3200">
                <a:solidFill>
                  <a:srgbClr val="DDDDDD"/>
                </a:solidFill>
              </a:defRPr>
            </a:lvl1pPr>
          </a:lstStyle>
          <a:p>
            <a:pPr/>
            <a:r>
              <a:t>Общинность, круговая порука, взаимопомощь и коллективные усилия, самоуправление, свободный обмен. Богатство не личная заслуга, а дар Божий, данный для ответственного пользования. Не личное накопление, а увеличение общественного богатства.</a:t>
            </a:r>
          </a:p>
        </p:txBody>
      </p:sp>
      <p:grpSp>
        <p:nvGrpSpPr>
          <p:cNvPr id="218" name="Rounded Rectangle 6"/>
          <p:cNvGrpSpPr/>
          <p:nvPr/>
        </p:nvGrpSpPr>
        <p:grpSpPr>
          <a:xfrm>
            <a:off x="2529992" y="9718040"/>
            <a:ext cx="8046721" cy="2194561"/>
            <a:chOff x="0" y="0"/>
            <a:chExt cx="8046719" cy="2194560"/>
          </a:xfrm>
        </p:grpSpPr>
        <p:sp>
          <p:nvSpPr>
            <p:cNvPr id="216" name="Закругленный прямоугольник"/>
            <p:cNvSpPr/>
            <p:nvPr/>
          </p:nvSpPr>
          <p:spPr>
            <a:xfrm>
              <a:off x="0" y="0"/>
              <a:ext cx="8046720" cy="2194561"/>
            </a:xfrm>
            <a:prstGeom prst="roundRect">
              <a:avLst>
                <a:gd name="adj" fmla="val 16667"/>
              </a:avLst>
            </a:prstGeom>
            <a:solidFill>
              <a:srgbClr val="352C30"/>
            </a:solidFill>
            <a:ln w="25400" cap="flat">
              <a:solidFill>
                <a:schemeClr val="accent2">
                  <a:satOff val="-4966"/>
                  <a:lumOff val="-10549"/>
                </a:schemeClr>
              </a:solidFill>
              <a:prstDash val="solid"/>
              <a:round/>
            </a:ln>
            <a:effectLst>
              <a:outerShdw sx="100000" sy="100000" kx="0" ky="0" algn="b" rotWithShape="0" blurRad="76200" dist="38100" dir="5400000">
                <a:srgbClr val="000000">
                  <a:alpha val="35000"/>
                </a:srgbClr>
              </a:outerShdw>
            </a:effectLst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 sz="4000">
                  <a:solidFill>
                    <a:srgbClr val="A89DA3"/>
                  </a:solidFill>
                </a:defRPr>
              </a:pPr>
            </a:p>
          </p:txBody>
        </p:sp>
        <p:sp>
          <p:nvSpPr>
            <p:cNvPr id="217" name="Индивидуализм"/>
            <p:cNvSpPr txBox="1"/>
            <p:nvPr/>
          </p:nvSpPr>
          <p:spPr>
            <a:xfrm>
              <a:off x="211269" y="750748"/>
              <a:ext cx="7624179" cy="693064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 sz="4000">
                  <a:solidFill>
                    <a:srgbClr val="A89DA3"/>
                  </a:solidFill>
                </a:defRPr>
              </a:lvl1pPr>
            </a:lstStyle>
            <a:p>
              <a:pPr/>
              <a:r>
                <a:t>Индивидуализм</a:t>
              </a:r>
            </a:p>
          </p:txBody>
        </p:sp>
      </p:grpSp>
      <p:sp>
        <p:nvSpPr>
          <p:cNvPr id="219" name="Right Arrow 7"/>
          <p:cNvSpPr/>
          <p:nvPr/>
        </p:nvSpPr>
        <p:spPr>
          <a:xfrm>
            <a:off x="11094719" y="10175240"/>
            <a:ext cx="2194561" cy="1280161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B4B5A"/>
          </a:solidFill>
          <a:ln w="12700">
            <a:miter lim="400000"/>
          </a:ln>
          <a:effectLst>
            <a:outerShdw sx="100000" sy="100000" kx="0" ky="0" algn="b" rotWithShape="0" blurRad="76200" dist="38100" dir="5400000">
              <a:srgbClr val="000000">
                <a:alpha val="35000"/>
              </a:srgbClr>
            </a:outerShdw>
          </a:effectLst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22" name="Rounded Rectangle 8"/>
          <p:cNvGrpSpPr/>
          <p:nvPr/>
        </p:nvGrpSpPr>
        <p:grpSpPr>
          <a:xfrm>
            <a:off x="13807287" y="9718040"/>
            <a:ext cx="8046721" cy="2194561"/>
            <a:chOff x="0" y="0"/>
            <a:chExt cx="8046719" cy="2194560"/>
          </a:xfrm>
        </p:grpSpPr>
        <p:sp>
          <p:nvSpPr>
            <p:cNvPr id="220" name="Закругленный прямоугольник"/>
            <p:cNvSpPr/>
            <p:nvPr/>
          </p:nvSpPr>
          <p:spPr>
            <a:xfrm>
              <a:off x="0" y="0"/>
              <a:ext cx="8046720" cy="2194561"/>
            </a:xfrm>
            <a:prstGeom prst="roundRect">
              <a:avLst>
                <a:gd name="adj" fmla="val 16667"/>
              </a:avLst>
            </a:prstGeom>
            <a:solidFill>
              <a:srgbClr val="352C30"/>
            </a:solidFill>
            <a:ln w="25400" cap="flat">
              <a:solidFill>
                <a:schemeClr val="accent3">
                  <a:satOff val="-6373"/>
                  <a:lumOff val="-10823"/>
                </a:schemeClr>
              </a:solidFill>
              <a:prstDash val="solid"/>
              <a:round/>
            </a:ln>
            <a:effectLst>
              <a:outerShdw sx="100000" sy="100000" kx="0" ky="0" algn="b" rotWithShape="0" blurRad="76200" dist="38100" dir="5400000">
                <a:srgbClr val="000000">
                  <a:alpha val="35000"/>
                </a:srgbClr>
              </a:outerShdw>
            </a:effectLst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 sz="4000">
                  <a:solidFill>
                    <a:srgbClr val="EBE5E7"/>
                  </a:solidFill>
                </a:defRPr>
              </a:pPr>
            </a:p>
          </p:txBody>
        </p:sp>
        <p:sp>
          <p:nvSpPr>
            <p:cNvPr id="221" name="Общинность"/>
            <p:cNvSpPr txBox="1"/>
            <p:nvPr/>
          </p:nvSpPr>
          <p:spPr>
            <a:xfrm>
              <a:off x="211269" y="750748"/>
              <a:ext cx="7624179" cy="693064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 sz="4000">
                  <a:solidFill>
                    <a:srgbClr val="EBE5E7"/>
                  </a:solidFill>
                </a:defRPr>
              </a:lvl1pPr>
            </a:lstStyle>
            <a:p>
              <a:pPr/>
              <a:r>
                <a:t>Общинность</a:t>
              </a:r>
            </a:p>
          </p:txBody>
        </p:sp>
      </p:grpSp>
      <p:sp>
        <p:nvSpPr>
          <p:cNvPr id="223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II · РЫНОК</a:t>
            </a:r>
          </a:p>
        </p:txBody>
      </p:sp>
      <p:sp>
        <p:nvSpPr>
          <p:cNvPr id="224" name="TextBox 3"/>
          <p:cNvSpPr txBox="1"/>
          <p:nvPr/>
        </p:nvSpPr>
        <p:spPr>
          <a:xfrm>
            <a:off x="1920545" y="3907115"/>
            <a:ext cx="9265615" cy="58848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3200">
                <a:solidFill>
                  <a:srgbClr val="DDDDDD"/>
                </a:solidFill>
              </a:defRPr>
            </a:lvl1pPr>
          </a:lstStyle>
          <a:p>
            <a:pPr/>
            <a:r>
              <a:t>«Помоги себе сам - и Бог тебе поможет»</a:t>
            </a:r>
          </a:p>
        </p:txBody>
      </p:sp>
      <p:sp>
        <p:nvSpPr>
          <p:cNvPr id="225" name="TextBox 5"/>
          <p:cNvSpPr txBox="1"/>
          <p:nvPr/>
        </p:nvSpPr>
        <p:spPr>
          <a:xfrm>
            <a:off x="13197839" y="3907115"/>
            <a:ext cx="9265614" cy="58848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3200">
                <a:solidFill>
                  <a:srgbClr val="DDDDDD"/>
                </a:solidFill>
              </a:defRPr>
            </a:lvl1pPr>
          </a:lstStyle>
          <a:p>
            <a:pPr/>
            <a:r>
              <a:t>«Один за всех - и все за одного»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Box 2"/>
          <p:cNvSpPr txBox="1"/>
          <p:nvPr/>
        </p:nvSpPr>
        <p:spPr>
          <a:xfrm>
            <a:off x="933971" y="5915659"/>
            <a:ext cx="22516058" cy="1884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sz="12000">
                <a:solidFill>
                  <a:srgbClr val="DDDDDD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III · ВОЗВРАЩЕНИЕ СМЫСЛА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TextBox 3"/>
          <p:cNvSpPr txBox="1"/>
          <p:nvPr/>
        </p:nvSpPr>
        <p:spPr>
          <a:xfrm>
            <a:off x="2230809" y="6188709"/>
            <a:ext cx="19922382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КООПЕРАТИВ - НАШЕ БУДУЩЕЕ</a:t>
            </a:r>
          </a:p>
        </p:txBody>
      </p:sp>
      <p:sp>
        <p:nvSpPr>
          <p:cNvPr id="234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III · ВОЗВРАЩЕНИЕ СМЫСЛА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extBox 3"/>
          <p:cNvSpPr txBox="1"/>
          <p:nvPr/>
        </p:nvSpPr>
        <p:spPr>
          <a:xfrm>
            <a:off x="2230809" y="5033010"/>
            <a:ext cx="19922382" cy="36499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КООПЕРАТИВНАЯ ЭКОНОМИКА</a:t>
            </a:r>
            <a:br/>
            <a:r>
              <a:t>ФОРМИРУЕТ</a:t>
            </a:r>
            <a:br/>
            <a:r>
              <a:t>НАСТОЯЩИЙ РЫНОК</a:t>
            </a:r>
          </a:p>
        </p:txBody>
      </p:sp>
      <p:sp>
        <p:nvSpPr>
          <p:cNvPr id="239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III · ВОЗВРАЩЕНИЕ СМЫСЛА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extBox 2"/>
          <p:cNvSpPr txBox="1"/>
          <p:nvPr/>
        </p:nvSpPr>
        <p:spPr>
          <a:xfrm>
            <a:off x="1666293" y="5951200"/>
            <a:ext cx="9265615" cy="741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rgbClr val="9B4B5A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Капитализм предлагает</a:t>
            </a:r>
          </a:p>
        </p:txBody>
      </p:sp>
      <p:sp>
        <p:nvSpPr>
          <p:cNvPr id="244" name="TextBox 3"/>
          <p:cNvSpPr txBox="1"/>
          <p:nvPr/>
        </p:nvSpPr>
        <p:spPr>
          <a:xfrm>
            <a:off x="1666293" y="7071737"/>
            <a:ext cx="9265615" cy="69306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rgbClr val="DDDDDD"/>
                </a:solidFill>
              </a:defRPr>
            </a:lvl1pPr>
          </a:lstStyle>
          <a:p>
            <a:pPr/>
            <a:r>
              <a:t>— эксплуатацию и безучастие.</a:t>
            </a:r>
          </a:p>
        </p:txBody>
      </p:sp>
      <p:sp>
        <p:nvSpPr>
          <p:cNvPr id="245" name="TextBox 4"/>
          <p:cNvSpPr txBox="1"/>
          <p:nvPr/>
        </p:nvSpPr>
        <p:spPr>
          <a:xfrm>
            <a:off x="12943586" y="5951200"/>
            <a:ext cx="9265615" cy="741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chemeClr val="accent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Мы предлагаем</a:t>
            </a:r>
          </a:p>
        </p:txBody>
      </p:sp>
      <p:sp>
        <p:nvSpPr>
          <p:cNvPr id="246" name="TextBox 5"/>
          <p:cNvSpPr txBox="1"/>
          <p:nvPr/>
        </p:nvSpPr>
        <p:spPr>
          <a:xfrm>
            <a:off x="12943586" y="7071737"/>
            <a:ext cx="9774120" cy="69306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rgbClr val="DDDDDD"/>
                </a:solidFill>
              </a:defRPr>
            </a:lvl1pPr>
          </a:lstStyle>
          <a:p>
            <a:pPr/>
            <a:r>
              <a:t>— cоучастие и совладение.</a:t>
            </a:r>
          </a:p>
        </p:txBody>
      </p:sp>
      <p:sp>
        <p:nvSpPr>
          <p:cNvPr id="247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III · ВОЗВРАЩЕНИЕ СМЫСЛА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TextBox 2"/>
          <p:cNvSpPr txBox="1"/>
          <p:nvPr/>
        </p:nvSpPr>
        <p:spPr>
          <a:xfrm>
            <a:off x="1666293" y="5982950"/>
            <a:ext cx="9265614" cy="741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rgbClr val="9B4B5A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Корпорации</a:t>
            </a:r>
          </a:p>
        </p:txBody>
      </p:sp>
      <p:sp>
        <p:nvSpPr>
          <p:cNvPr id="252" name="TextBox 3"/>
          <p:cNvSpPr txBox="1"/>
          <p:nvPr/>
        </p:nvSpPr>
        <p:spPr>
          <a:xfrm>
            <a:off x="1666293" y="7052687"/>
            <a:ext cx="9265614" cy="69306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rgbClr val="DDDDDD"/>
                </a:solidFill>
              </a:defRPr>
            </a:lvl1pPr>
          </a:lstStyle>
          <a:p>
            <a:pPr/>
            <a:r>
              <a:t>— стягивают ресурсы на владельцев.</a:t>
            </a:r>
          </a:p>
        </p:txBody>
      </p:sp>
      <p:sp>
        <p:nvSpPr>
          <p:cNvPr id="253" name="TextBox 4"/>
          <p:cNvSpPr txBox="1"/>
          <p:nvPr/>
        </p:nvSpPr>
        <p:spPr>
          <a:xfrm>
            <a:off x="12994386" y="5982950"/>
            <a:ext cx="9265615" cy="741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chemeClr val="accent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Мы</a:t>
            </a:r>
          </a:p>
        </p:txBody>
      </p:sp>
      <p:sp>
        <p:nvSpPr>
          <p:cNvPr id="254" name="TextBox 5"/>
          <p:cNvSpPr txBox="1"/>
          <p:nvPr/>
        </p:nvSpPr>
        <p:spPr>
          <a:xfrm>
            <a:off x="12943586" y="7052687"/>
            <a:ext cx="9774120" cy="69306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rgbClr val="DDDDDD"/>
                </a:solidFill>
              </a:defRPr>
            </a:lvl1pPr>
          </a:lstStyle>
          <a:p>
            <a:pPr/>
            <a:r>
              <a:t>— распределяем ресурсы по участию. </a:t>
            </a:r>
          </a:p>
        </p:txBody>
      </p:sp>
      <p:sp>
        <p:nvSpPr>
          <p:cNvPr id="255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III · ВОЗВРАЩЕНИЕ СМЫСЛА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TextBox 2"/>
          <p:cNvSpPr txBox="1"/>
          <p:nvPr/>
        </p:nvSpPr>
        <p:spPr>
          <a:xfrm>
            <a:off x="1869745" y="5944850"/>
            <a:ext cx="9265615" cy="741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rgbClr val="9B4B5A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Банки навязывают</a:t>
            </a:r>
          </a:p>
        </p:txBody>
      </p:sp>
      <p:sp>
        <p:nvSpPr>
          <p:cNvPr id="260" name="TextBox 3"/>
          <p:cNvSpPr txBox="1"/>
          <p:nvPr/>
        </p:nvSpPr>
        <p:spPr>
          <a:xfrm>
            <a:off x="1869745" y="7090787"/>
            <a:ext cx="9265615" cy="69306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rgbClr val="DDDDDD"/>
                </a:solidFill>
              </a:defRPr>
            </a:lvl1pPr>
          </a:lstStyle>
          <a:p>
            <a:pPr/>
            <a:r>
              <a:t>— кредиты под ссудный процент. </a:t>
            </a:r>
          </a:p>
        </p:txBody>
      </p:sp>
      <p:sp>
        <p:nvSpPr>
          <p:cNvPr id="261" name="TextBox 4"/>
          <p:cNvSpPr txBox="1"/>
          <p:nvPr/>
        </p:nvSpPr>
        <p:spPr>
          <a:xfrm>
            <a:off x="13121639" y="5944850"/>
            <a:ext cx="9265614" cy="741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chemeClr val="accent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Мы предлагаем</a:t>
            </a:r>
          </a:p>
        </p:txBody>
      </p:sp>
      <p:sp>
        <p:nvSpPr>
          <p:cNvPr id="262" name="TextBox 5"/>
          <p:cNvSpPr txBox="1"/>
          <p:nvPr/>
        </p:nvSpPr>
        <p:spPr>
          <a:xfrm>
            <a:off x="13147039" y="7090787"/>
            <a:ext cx="9774120" cy="69306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rgbClr val="DDDDDD"/>
                </a:solidFill>
              </a:defRPr>
            </a:lvl1pPr>
          </a:lstStyle>
          <a:p>
            <a:pPr/>
            <a:r>
              <a:t>— беспроцентные ссуды внутри общины.</a:t>
            </a:r>
          </a:p>
        </p:txBody>
      </p:sp>
      <p:sp>
        <p:nvSpPr>
          <p:cNvPr id="263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III · ВОЗВРАЩЕНИЕ СМЫСЛА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extBox 2"/>
          <p:cNvSpPr txBox="1"/>
          <p:nvPr/>
        </p:nvSpPr>
        <p:spPr>
          <a:xfrm>
            <a:off x="4968240" y="5915659"/>
            <a:ext cx="14447520" cy="1884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sz="12000">
                <a:solidFill>
                  <a:srgbClr val="DDDDDD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МАНИФЕСТ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TextBox 2"/>
          <p:cNvSpPr txBox="1"/>
          <p:nvPr/>
        </p:nvSpPr>
        <p:spPr>
          <a:xfrm>
            <a:off x="1615493" y="6027400"/>
            <a:ext cx="9265615" cy="741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rgbClr val="9B4B5A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Там где одни владеют</a:t>
            </a:r>
          </a:p>
        </p:txBody>
      </p:sp>
      <p:sp>
        <p:nvSpPr>
          <p:cNvPr id="268" name="TextBox 3"/>
          <p:cNvSpPr txBox="1"/>
          <p:nvPr/>
        </p:nvSpPr>
        <p:spPr>
          <a:xfrm>
            <a:off x="1615493" y="6995537"/>
            <a:ext cx="9265615" cy="69306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rgbClr val="DDDDDD"/>
                </a:solidFill>
              </a:defRPr>
            </a:lvl1pPr>
          </a:lstStyle>
          <a:p>
            <a:pPr/>
            <a:r>
              <a:t>— другие выживают.</a:t>
            </a:r>
          </a:p>
        </p:txBody>
      </p:sp>
      <p:sp>
        <p:nvSpPr>
          <p:cNvPr id="269" name="TextBox 4"/>
          <p:cNvSpPr txBox="1"/>
          <p:nvPr/>
        </p:nvSpPr>
        <p:spPr>
          <a:xfrm>
            <a:off x="12943586" y="6027400"/>
            <a:ext cx="9265615" cy="741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chemeClr val="accent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Там где мы владеем</a:t>
            </a:r>
          </a:p>
        </p:txBody>
      </p:sp>
      <p:sp>
        <p:nvSpPr>
          <p:cNvPr id="270" name="TextBox 5"/>
          <p:cNvSpPr txBox="1"/>
          <p:nvPr/>
        </p:nvSpPr>
        <p:spPr>
          <a:xfrm>
            <a:off x="12994386" y="6995537"/>
            <a:ext cx="9774120" cy="69306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4000">
                <a:solidFill>
                  <a:srgbClr val="DDDDDD"/>
                </a:solidFill>
              </a:defRPr>
            </a:lvl1pPr>
          </a:lstStyle>
          <a:p>
            <a:pPr/>
            <a:r>
              <a:t>— там мы процветаем.</a:t>
            </a:r>
          </a:p>
        </p:txBody>
      </p:sp>
      <p:sp>
        <p:nvSpPr>
          <p:cNvPr id="271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III · ВОЗВРАЩЕНИЕ СМЫСЛА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Box 2"/>
          <p:cNvSpPr txBox="1"/>
          <p:nvPr/>
        </p:nvSpPr>
        <p:spPr>
          <a:xfrm>
            <a:off x="933971" y="5915659"/>
            <a:ext cx="22516058" cy="1884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ctr">
              <a:defRPr sz="12000">
                <a:solidFill>
                  <a:srgbClr val="DDDDDD"/>
                </a:solidFill>
                <a:latin typeface="PT Mono"/>
                <a:ea typeface="PT Mono"/>
                <a:cs typeface="PT Mono"/>
                <a:sym typeface="PT Mono"/>
              </a:defRPr>
            </a:pPr>
            <a:r>
              <a:t>IV · </a:t>
            </a:r>
            <a:r>
              <a:rPr sz="11200"/>
              <a:t>ЦИФРА ВО ИМЯ СВОБОДЫ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TextBox 3"/>
          <p:cNvSpPr txBox="1"/>
          <p:nvPr/>
        </p:nvSpPr>
        <p:spPr>
          <a:xfrm>
            <a:off x="2230808" y="6182359"/>
            <a:ext cx="19922382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ТЕХНОЛОГИИ — ДЛЯ ЧЕЛОВЕКА</a:t>
            </a:r>
          </a:p>
        </p:txBody>
      </p:sp>
      <p:sp>
        <p:nvSpPr>
          <p:cNvPr id="280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IV · ЦИФРА ВО ИМЯ СВОБОДЫ</a:t>
            </a:r>
          </a:p>
        </p:txBody>
      </p:sp>
      <p:sp>
        <p:nvSpPr>
          <p:cNvPr id="281" name="технократия"/>
          <p:cNvSpPr txBox="1"/>
          <p:nvPr/>
        </p:nvSpPr>
        <p:spPr>
          <a:xfrm>
            <a:off x="18789045" y="7858412"/>
            <a:ext cx="2854147" cy="69306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>
              <a:defRPr strike="sngStrike" sz="4000">
                <a:solidFill>
                  <a:srgbClr val="A7A7A7"/>
                </a:solidFill>
              </a:defRPr>
            </a:lvl1pPr>
          </a:lstStyle>
          <a:p>
            <a:pPr/>
            <a:r>
              <a:t>технократия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TextBox 3"/>
          <p:cNvSpPr txBox="1"/>
          <p:nvPr/>
        </p:nvSpPr>
        <p:spPr>
          <a:xfrm>
            <a:off x="2230808" y="5033010"/>
            <a:ext cx="19922382" cy="36499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КООПЕРАТИВНАЯ ЭКОНОМИКА</a:t>
            </a:r>
            <a:br/>
            <a:r>
              <a:t>— </a:t>
            </a:r>
            <a:br/>
            <a:r>
              <a:t>цифровая инфраструктура доверия</a:t>
            </a:r>
          </a:p>
        </p:txBody>
      </p:sp>
      <p:sp>
        <p:nvSpPr>
          <p:cNvPr id="286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IV · ЦИФРА ВО ИМЯ СВОБОДЫ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TextBox 3"/>
          <p:cNvSpPr txBox="1"/>
          <p:nvPr/>
        </p:nvSpPr>
        <p:spPr>
          <a:xfrm>
            <a:off x="791817" y="5033010"/>
            <a:ext cx="22800365" cy="36499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ЦИФРОВОЙ КООПЕРАТИВ</a:t>
            </a:r>
            <a:br/>
            <a:r>
              <a:t>—</a:t>
            </a:r>
            <a:br/>
            <a:r>
              <a:t>узел кооперативной экономики</a:t>
            </a:r>
          </a:p>
        </p:txBody>
      </p:sp>
      <p:sp>
        <p:nvSpPr>
          <p:cNvPr id="291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IV · ЦИФРА ВО ИМЯ СВОБОДЫ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TextBox 3"/>
          <p:cNvSpPr txBox="1"/>
          <p:nvPr/>
        </p:nvSpPr>
        <p:spPr>
          <a:xfrm>
            <a:off x="2230808" y="6182359"/>
            <a:ext cx="19922382" cy="24942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ВНУТРЕННИЙ</a:t>
            </a:r>
            <a:br/>
            <a:r>
              <a:t>МЕХАНИЗМ РАСЧЕТОВ</a:t>
            </a:r>
          </a:p>
        </p:txBody>
      </p:sp>
      <p:sp>
        <p:nvSpPr>
          <p:cNvPr id="296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IV · ЦИФРА ВО ИМЯ СВОБОДЫ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TextBox 3"/>
          <p:cNvSpPr txBox="1"/>
          <p:nvPr/>
        </p:nvSpPr>
        <p:spPr>
          <a:xfrm>
            <a:off x="2230808" y="6182359"/>
            <a:ext cx="19922382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ЗАЩИТА АКТИВОВ</a:t>
            </a:r>
          </a:p>
        </p:txBody>
      </p:sp>
      <p:sp>
        <p:nvSpPr>
          <p:cNvPr id="301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IV · ЦИФРА ВО ИМЯ СВОБОДЫ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extBox 3"/>
          <p:cNvSpPr txBox="1"/>
          <p:nvPr/>
        </p:nvSpPr>
        <p:spPr>
          <a:xfrm>
            <a:off x="2230809" y="6188709"/>
            <a:ext cx="19922382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ЭКОСИСТЕМА ДЛЯ ВСЕХ</a:t>
            </a:r>
          </a:p>
        </p:txBody>
      </p:sp>
      <p:sp>
        <p:nvSpPr>
          <p:cNvPr id="306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IV · ЦИФРА ВО ИМЯ СВОБОДЫ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TextBox 3"/>
          <p:cNvSpPr txBox="1"/>
          <p:nvPr/>
        </p:nvSpPr>
        <p:spPr>
          <a:xfrm>
            <a:off x="2230808" y="6182359"/>
            <a:ext cx="19922382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ОТКРЫТАЯ АРХИТЕКТУРА</a:t>
            </a:r>
          </a:p>
        </p:txBody>
      </p:sp>
      <p:sp>
        <p:nvSpPr>
          <p:cNvPr id="311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IV · ЦИФРА ВО ИМЯ СВОБОДЫ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TextBox 3"/>
          <p:cNvSpPr txBox="1"/>
          <p:nvPr/>
        </p:nvSpPr>
        <p:spPr>
          <a:xfrm>
            <a:off x="2230809" y="6188709"/>
            <a:ext cx="19922382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УСТОЙЧИВОСТЬ</a:t>
            </a:r>
          </a:p>
        </p:txBody>
      </p:sp>
      <p:sp>
        <p:nvSpPr>
          <p:cNvPr id="316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IV · ЦИФРА ВО ИМЯ СВОБОДЫ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extBox 2"/>
          <p:cNvSpPr txBox="1"/>
          <p:nvPr/>
        </p:nvSpPr>
        <p:spPr>
          <a:xfrm>
            <a:off x="3368049" y="5915659"/>
            <a:ext cx="17647902" cy="1884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sz="12000">
                <a:solidFill>
                  <a:srgbClr val="DDDDDD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 · МОМЕНТ ИСТИНЫ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TextBox 3"/>
          <p:cNvSpPr txBox="1"/>
          <p:nvPr/>
        </p:nvSpPr>
        <p:spPr>
          <a:xfrm>
            <a:off x="2230809" y="5033010"/>
            <a:ext cx="19922382" cy="36499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БЛОКЧЕЙН </a:t>
            </a:r>
          </a:p>
          <a:p>
            <a: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—</a:t>
            </a:r>
          </a:p>
          <a:p>
            <a: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распределенная база данных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TextBox 3"/>
          <p:cNvSpPr txBox="1"/>
          <p:nvPr/>
        </p:nvSpPr>
        <p:spPr>
          <a:xfrm>
            <a:off x="1330672" y="5033010"/>
            <a:ext cx="21722656" cy="36499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СМАРТ-КОНТРАКТ </a:t>
            </a:r>
            <a:br/>
            <a:r>
              <a:t>— </a:t>
            </a:r>
            <a:br/>
            <a:r>
              <a:t>исполняемый стандарт кооперации</a:t>
            </a:r>
          </a:p>
        </p:txBody>
      </p:sp>
      <p:sp>
        <p:nvSpPr>
          <p:cNvPr id="325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IV · ЦИФРА ВО ИМЯ СВОБОДЫ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4" name="Сгруппировать"/>
          <p:cNvGrpSpPr/>
          <p:nvPr/>
        </p:nvGrpSpPr>
        <p:grpSpPr>
          <a:xfrm>
            <a:off x="2971800" y="2431905"/>
            <a:ext cx="19537467" cy="10528590"/>
            <a:chOff x="0" y="0"/>
            <a:chExt cx="19537466" cy="10528589"/>
          </a:xfrm>
        </p:grpSpPr>
        <p:sp>
          <p:nvSpPr>
            <p:cNvPr id="329" name="Shape 1"/>
            <p:cNvSpPr/>
            <p:nvPr/>
          </p:nvSpPr>
          <p:spPr>
            <a:xfrm>
              <a:off x="0" y="0"/>
              <a:ext cx="19367500" cy="1903008"/>
            </a:xfrm>
            <a:prstGeom prst="roundRect">
              <a:avLst>
                <a:gd name="adj" fmla="val 12719"/>
              </a:avLst>
            </a:prstGeom>
            <a:blipFill rotWithShape="1">
              <a:blip r:embed="rId3">
                <a:alphaModFix amt="40607"/>
              </a:blip>
              <a:srcRect l="0" t="0" r="0" b="0"/>
              <a:tile tx="0" ty="0" sx="100000" sy="100000" flip="none" algn="tl"/>
            </a:blipFill>
            <a:ln w="25400" cap="flat">
              <a:solidFill>
                <a:srgbClr val="2563EB">
                  <a:alpha val="32486"/>
                </a:srgbClr>
              </a:solidFill>
              <a:prstDash val="solid"/>
              <a:round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1828800"/>
            </a:p>
          </p:txBody>
        </p:sp>
        <p:sp>
          <p:nvSpPr>
            <p:cNvPr id="330" name="Shape 2"/>
            <p:cNvSpPr/>
            <p:nvPr/>
          </p:nvSpPr>
          <p:spPr>
            <a:xfrm>
              <a:off x="453840" y="376637"/>
              <a:ext cx="1149733" cy="1149733"/>
            </a:xfrm>
            <a:prstGeom prst="ellipse">
              <a:avLst/>
            </a:prstGeom>
            <a:solidFill>
              <a:srgbClr val="2563EB">
                <a:alpha val="22000"/>
              </a:srgbClr>
            </a:solidFill>
            <a:ln w="25400" cap="flat">
              <a:solidFill>
                <a:srgbClr val="2563EB"/>
              </a:solidFill>
              <a:prstDash val="solid"/>
              <a:round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1828800"/>
            </a:p>
          </p:txBody>
        </p:sp>
        <p:sp>
          <p:nvSpPr>
            <p:cNvPr id="331" name="Text 3"/>
            <p:cNvSpPr txBox="1"/>
            <p:nvPr/>
          </p:nvSpPr>
          <p:spPr>
            <a:xfrm>
              <a:off x="453840" y="741392"/>
              <a:ext cx="1149733" cy="420224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 defTabSz="1828800">
                <a:defRPr sz="1800">
                  <a:solidFill>
                    <a:srgbClr val="FFFFFF"/>
                  </a:solidFill>
                  <a:latin typeface="Courier New"/>
                  <a:ea typeface="Courier New"/>
                  <a:cs typeface="Courier New"/>
                  <a:sym typeface="Courier New"/>
                </a:defRPr>
              </a:lvl1pPr>
            </a:lstStyle>
            <a:p>
              <a:pPr/>
              <a:r>
                <a:t>1</a:t>
              </a:r>
            </a:p>
          </p:txBody>
        </p:sp>
        <p:sp>
          <p:nvSpPr>
            <p:cNvPr id="332" name="Text 4"/>
            <p:cNvSpPr txBox="1"/>
            <p:nvPr/>
          </p:nvSpPr>
          <p:spPr>
            <a:xfrm>
              <a:off x="2057413" y="158962"/>
              <a:ext cx="12707559" cy="798425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1828800">
                <a:defRPr b="1" sz="3200">
                  <a:solidFill>
                    <a:srgbClr val="F5F0E8"/>
                  </a:solidFill>
                  <a:latin typeface="Georgia"/>
                  <a:ea typeface="Georgia"/>
                  <a:cs typeface="Georgia"/>
                  <a:sym typeface="Georgia"/>
                </a:defRPr>
              </a:lvl1pPr>
            </a:lstStyle>
            <a:p>
              <a:pPr/>
              <a:r>
                <a:t>Пайщик нажимает кнопку</a:t>
              </a:r>
            </a:p>
          </p:txBody>
        </p:sp>
        <p:sp>
          <p:nvSpPr>
            <p:cNvPr id="333" name="Text 5"/>
            <p:cNvSpPr txBox="1"/>
            <p:nvPr/>
          </p:nvSpPr>
          <p:spPr>
            <a:xfrm>
              <a:off x="2057413" y="1083453"/>
              <a:ext cx="16415051" cy="462247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1828800">
                <a:defRPr sz="2600">
                  <a:solidFill>
                    <a:srgbClr val="DDDDDD"/>
                  </a:solidFill>
                  <a:latin typeface="Courier New"/>
                  <a:ea typeface="Courier New"/>
                  <a:cs typeface="Courier New"/>
                  <a:sym typeface="Courier New"/>
                </a:defRPr>
              </a:lvl1pPr>
            </a:lstStyle>
            <a:p>
              <a:pPr/>
              <a:r>
                <a:t>Например: «Подать заявление на вступление» в интерфейсе цифрового кооператива.</a:t>
              </a:r>
            </a:p>
          </p:txBody>
        </p:sp>
        <p:sp>
          <p:nvSpPr>
            <p:cNvPr id="334" name="Shape 7"/>
            <p:cNvSpPr/>
            <p:nvPr/>
          </p:nvSpPr>
          <p:spPr>
            <a:xfrm>
              <a:off x="0" y="2144420"/>
              <a:ext cx="19367500" cy="1903008"/>
            </a:xfrm>
            <a:prstGeom prst="roundRect">
              <a:avLst>
                <a:gd name="adj" fmla="val 12719"/>
              </a:avLst>
            </a:prstGeom>
            <a:blipFill rotWithShape="1">
              <a:blip r:embed="rId3">
                <a:alphaModFix amt="40607"/>
              </a:blip>
              <a:srcRect l="0" t="0" r="0" b="0"/>
              <a:tile tx="0" ty="0" sx="100000" sy="100000" flip="none" algn="tl"/>
            </a:blipFill>
            <a:ln w="25400" cap="flat">
              <a:solidFill>
                <a:srgbClr val="7C3AED">
                  <a:alpha val="32486"/>
                </a:srgbClr>
              </a:solidFill>
              <a:prstDash val="solid"/>
              <a:round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1828800"/>
            </a:p>
          </p:txBody>
        </p:sp>
        <p:sp>
          <p:nvSpPr>
            <p:cNvPr id="335" name="Shape 8"/>
            <p:cNvSpPr/>
            <p:nvPr/>
          </p:nvSpPr>
          <p:spPr>
            <a:xfrm>
              <a:off x="453840" y="2521058"/>
              <a:ext cx="1149733" cy="1149732"/>
            </a:xfrm>
            <a:prstGeom prst="ellipse">
              <a:avLst/>
            </a:prstGeom>
            <a:solidFill>
              <a:srgbClr val="7C3AED">
                <a:alpha val="22000"/>
              </a:srgbClr>
            </a:solidFill>
            <a:ln w="25400" cap="flat">
              <a:solidFill>
                <a:srgbClr val="7C3AED"/>
              </a:solidFill>
              <a:prstDash val="solid"/>
              <a:round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1828800"/>
            </a:p>
          </p:txBody>
        </p:sp>
        <p:sp>
          <p:nvSpPr>
            <p:cNvPr id="336" name="Text 10"/>
            <p:cNvSpPr txBox="1"/>
            <p:nvPr/>
          </p:nvSpPr>
          <p:spPr>
            <a:xfrm>
              <a:off x="2057413" y="2303382"/>
              <a:ext cx="12707559" cy="798426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1828800">
                <a:defRPr b="1" sz="3200">
                  <a:solidFill>
                    <a:srgbClr val="F5F0E8"/>
                  </a:solidFill>
                  <a:latin typeface="Georgia"/>
                  <a:ea typeface="Georgia"/>
                  <a:cs typeface="Georgia"/>
                  <a:sym typeface="Georgia"/>
                </a:defRPr>
              </a:lvl1pPr>
            </a:lstStyle>
            <a:p>
              <a:pPr/>
              <a:r>
                <a:t>Система генерирует электронный документ</a:t>
              </a:r>
            </a:p>
          </p:txBody>
        </p:sp>
        <p:sp>
          <p:nvSpPr>
            <p:cNvPr id="337" name="Text 11"/>
            <p:cNvSpPr txBox="1"/>
            <p:nvPr/>
          </p:nvSpPr>
          <p:spPr>
            <a:xfrm>
              <a:off x="2057413" y="3227874"/>
              <a:ext cx="14839572" cy="462247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1828800">
                <a:defRPr sz="2600">
                  <a:solidFill>
                    <a:srgbClr val="DDDDDD"/>
                  </a:solidFill>
                  <a:latin typeface="Courier New"/>
                  <a:ea typeface="Courier New"/>
                  <a:cs typeface="Courier New"/>
                  <a:sym typeface="Courier New"/>
                </a:defRPr>
              </a:lvl1pPr>
            </a:lstStyle>
            <a:p>
              <a:pPr/>
              <a:r>
                <a:t>Соединяет шаблон + переменные + перевод в заполненный PDF-документ.</a:t>
              </a:r>
            </a:p>
          </p:txBody>
        </p:sp>
        <p:sp>
          <p:nvSpPr>
            <p:cNvPr id="338" name="Shape 13"/>
            <p:cNvSpPr/>
            <p:nvPr/>
          </p:nvSpPr>
          <p:spPr>
            <a:xfrm>
              <a:off x="0" y="4312790"/>
              <a:ext cx="19367500" cy="1903009"/>
            </a:xfrm>
            <a:prstGeom prst="roundRect">
              <a:avLst>
                <a:gd name="adj" fmla="val 11914"/>
              </a:avLst>
            </a:prstGeom>
            <a:blipFill rotWithShape="1">
              <a:blip r:embed="rId3">
                <a:alphaModFix amt="40607"/>
              </a:blip>
              <a:srcRect l="0" t="0" r="0" b="0"/>
              <a:tile tx="0" ty="0" sx="100000" sy="100000" flip="none" algn="tl"/>
            </a:blipFill>
            <a:ln w="25400" cap="flat">
              <a:solidFill>
                <a:srgbClr val="0891B2">
                  <a:alpha val="32486"/>
                </a:srgbClr>
              </a:solidFill>
              <a:prstDash val="solid"/>
              <a:round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1828800"/>
            </a:p>
          </p:txBody>
        </p:sp>
        <p:sp>
          <p:nvSpPr>
            <p:cNvPr id="339" name="Shape 14"/>
            <p:cNvSpPr/>
            <p:nvPr/>
          </p:nvSpPr>
          <p:spPr>
            <a:xfrm>
              <a:off x="453840" y="4689428"/>
              <a:ext cx="1149733" cy="1149733"/>
            </a:xfrm>
            <a:prstGeom prst="ellipse">
              <a:avLst/>
            </a:prstGeom>
            <a:solidFill>
              <a:srgbClr val="0891B2">
                <a:alpha val="22000"/>
              </a:srgbClr>
            </a:solidFill>
            <a:ln w="25400" cap="flat">
              <a:solidFill>
                <a:srgbClr val="0891B2"/>
              </a:solidFill>
              <a:prstDash val="solid"/>
              <a:round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1828800"/>
            </a:p>
          </p:txBody>
        </p:sp>
        <p:sp>
          <p:nvSpPr>
            <p:cNvPr id="340" name="Text 16"/>
            <p:cNvSpPr txBox="1"/>
            <p:nvPr/>
          </p:nvSpPr>
          <p:spPr>
            <a:xfrm>
              <a:off x="2057413" y="4471753"/>
              <a:ext cx="12707559" cy="798425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1828800">
                <a:defRPr b="1" sz="3200">
                  <a:solidFill>
                    <a:srgbClr val="F5F0E8"/>
                  </a:solidFill>
                  <a:latin typeface="Georgia"/>
                  <a:ea typeface="Georgia"/>
                  <a:cs typeface="Georgia"/>
                  <a:sym typeface="Georgia"/>
                </a:defRPr>
              </a:lvl1pPr>
            </a:lstStyle>
            <a:p>
              <a:pPr/>
              <a:r>
                <a:t>Пайщик подписывает документ электронной подписью</a:t>
              </a:r>
            </a:p>
          </p:txBody>
        </p:sp>
        <p:sp>
          <p:nvSpPr>
            <p:cNvPr id="341" name="Text 17"/>
            <p:cNvSpPr txBox="1"/>
            <p:nvPr/>
          </p:nvSpPr>
          <p:spPr>
            <a:xfrm>
              <a:off x="2057413" y="5349646"/>
              <a:ext cx="16479847" cy="555444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1828800">
                <a:defRPr sz="2600">
                  <a:solidFill>
                    <a:srgbClr val="DDDDDD"/>
                  </a:solidFill>
                  <a:latin typeface="Courier New"/>
                  <a:ea typeface="Courier New"/>
                  <a:cs typeface="Courier New"/>
                  <a:sym typeface="Courier New"/>
                </a:defRPr>
              </a:lvl1pPr>
            </a:lstStyle>
            <a:p>
              <a:pPr/>
              <a:r>
                <a:t>Подпись криптографически верифицируема в любой момент.</a:t>
              </a:r>
            </a:p>
          </p:txBody>
        </p:sp>
        <p:sp>
          <p:nvSpPr>
            <p:cNvPr id="342" name="Shape 19"/>
            <p:cNvSpPr/>
            <p:nvPr/>
          </p:nvSpPr>
          <p:spPr>
            <a:xfrm>
              <a:off x="0" y="6457210"/>
              <a:ext cx="19367500" cy="1903008"/>
            </a:xfrm>
            <a:prstGeom prst="roundRect">
              <a:avLst>
                <a:gd name="adj" fmla="val 12719"/>
              </a:avLst>
            </a:prstGeom>
            <a:blipFill rotWithShape="1">
              <a:blip r:embed="rId3">
                <a:alphaModFix amt="40607"/>
              </a:blip>
              <a:srcRect l="0" t="0" r="0" b="0"/>
              <a:tile tx="0" ty="0" sx="100000" sy="100000" flip="none" algn="tl"/>
            </a:blipFill>
            <a:ln w="25400" cap="flat">
              <a:solidFill>
                <a:srgbClr val="059669">
                  <a:alpha val="32486"/>
                </a:srgbClr>
              </a:solidFill>
              <a:prstDash val="solid"/>
              <a:round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1828800"/>
            </a:p>
          </p:txBody>
        </p:sp>
        <p:sp>
          <p:nvSpPr>
            <p:cNvPr id="343" name="Shape 20"/>
            <p:cNvSpPr/>
            <p:nvPr/>
          </p:nvSpPr>
          <p:spPr>
            <a:xfrm>
              <a:off x="453840" y="6833849"/>
              <a:ext cx="1149733" cy="1149732"/>
            </a:xfrm>
            <a:prstGeom prst="ellipse">
              <a:avLst/>
            </a:prstGeom>
            <a:solidFill>
              <a:srgbClr val="059669">
                <a:alpha val="22000"/>
              </a:srgbClr>
            </a:solidFill>
            <a:ln w="25400" cap="flat">
              <a:solidFill>
                <a:srgbClr val="059669"/>
              </a:solidFill>
              <a:prstDash val="solid"/>
              <a:round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1828800"/>
            </a:p>
          </p:txBody>
        </p:sp>
        <p:sp>
          <p:nvSpPr>
            <p:cNvPr id="344" name="Text 22"/>
            <p:cNvSpPr txBox="1"/>
            <p:nvPr/>
          </p:nvSpPr>
          <p:spPr>
            <a:xfrm>
              <a:off x="2057413" y="6616173"/>
              <a:ext cx="12707559" cy="798426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1828800">
                <a:defRPr b="1" sz="3200">
                  <a:solidFill>
                    <a:srgbClr val="F5F0E8"/>
                  </a:solidFill>
                  <a:latin typeface="Georgia"/>
                  <a:ea typeface="Georgia"/>
                  <a:cs typeface="Georgia"/>
                  <a:sym typeface="Georgia"/>
                </a:defRPr>
              </a:lvl1pPr>
            </a:lstStyle>
            <a:p>
              <a:pPr/>
              <a:r>
                <a:t>Данные сохраняются в базе кооператива</a:t>
              </a:r>
            </a:p>
          </p:txBody>
        </p:sp>
        <p:sp>
          <p:nvSpPr>
            <p:cNvPr id="345" name="Text 23"/>
            <p:cNvSpPr txBox="1"/>
            <p:nvPr/>
          </p:nvSpPr>
          <p:spPr>
            <a:xfrm>
              <a:off x="2057413" y="7540665"/>
              <a:ext cx="12707559" cy="462247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1828800">
                <a:defRPr sz="2600">
                  <a:solidFill>
                    <a:srgbClr val="DDDDDD"/>
                  </a:solidFill>
                  <a:latin typeface="Courier New"/>
                  <a:ea typeface="Courier New"/>
                  <a:cs typeface="Courier New"/>
                  <a:sym typeface="Courier New"/>
                </a:defRPr>
              </a:lvl1pPr>
            </a:lstStyle>
            <a:p>
              <a:pPr/>
              <a:r>
                <a:t>Документ и подпись сохраняются в базе данных кооператива. </a:t>
              </a:r>
            </a:p>
          </p:txBody>
        </p:sp>
        <p:sp>
          <p:nvSpPr>
            <p:cNvPr id="346" name="Shape 25"/>
            <p:cNvSpPr/>
            <p:nvPr/>
          </p:nvSpPr>
          <p:spPr>
            <a:xfrm>
              <a:off x="0" y="8625582"/>
              <a:ext cx="19367500" cy="1903008"/>
            </a:xfrm>
            <a:prstGeom prst="roundRect">
              <a:avLst>
                <a:gd name="adj" fmla="val 12719"/>
              </a:avLst>
            </a:prstGeom>
            <a:blipFill rotWithShape="1">
              <a:blip r:embed="rId3">
                <a:alphaModFix amt="40607"/>
              </a:blip>
              <a:srcRect l="0" t="0" r="0" b="0"/>
              <a:tile tx="0" ty="0" sx="100000" sy="100000" flip="none" algn="tl"/>
            </a:blipFill>
            <a:ln w="25400" cap="flat">
              <a:solidFill>
                <a:srgbClr val="D97706">
                  <a:alpha val="32486"/>
                </a:srgbClr>
              </a:solidFill>
              <a:prstDash val="solid"/>
              <a:round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1828800"/>
            </a:p>
          </p:txBody>
        </p:sp>
        <p:sp>
          <p:nvSpPr>
            <p:cNvPr id="347" name="Shape 26"/>
            <p:cNvSpPr/>
            <p:nvPr/>
          </p:nvSpPr>
          <p:spPr>
            <a:xfrm>
              <a:off x="453840" y="9002220"/>
              <a:ext cx="1149733" cy="1149733"/>
            </a:xfrm>
            <a:prstGeom prst="ellipse">
              <a:avLst/>
            </a:prstGeom>
            <a:solidFill>
              <a:srgbClr val="D97706">
                <a:alpha val="22000"/>
              </a:srgbClr>
            </a:solidFill>
            <a:ln w="25400" cap="flat">
              <a:solidFill>
                <a:srgbClr val="D97706"/>
              </a:solidFill>
              <a:prstDash val="solid"/>
              <a:round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1828800"/>
            </a:p>
          </p:txBody>
        </p:sp>
        <p:sp>
          <p:nvSpPr>
            <p:cNvPr id="348" name="Text 28"/>
            <p:cNvSpPr txBox="1"/>
            <p:nvPr/>
          </p:nvSpPr>
          <p:spPr>
            <a:xfrm>
              <a:off x="2057413" y="8784542"/>
              <a:ext cx="11872720" cy="798426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1828800">
                <a:defRPr b="1" sz="3200">
                  <a:solidFill>
                    <a:srgbClr val="F5F0E8"/>
                  </a:solidFill>
                  <a:latin typeface="Georgia"/>
                  <a:ea typeface="Georgia"/>
                  <a:cs typeface="Georgia"/>
                  <a:sym typeface="Georgia"/>
                </a:defRPr>
              </a:lvl1pPr>
            </a:lstStyle>
            <a:p>
              <a:pPr/>
              <a:r>
                <a:t>Анонимный документ публикуется в блокчейне</a:t>
              </a:r>
            </a:p>
          </p:txBody>
        </p:sp>
        <p:sp>
          <p:nvSpPr>
            <p:cNvPr id="349" name="Text 29"/>
            <p:cNvSpPr txBox="1"/>
            <p:nvPr/>
          </p:nvSpPr>
          <p:spPr>
            <a:xfrm>
              <a:off x="2057413" y="9709036"/>
              <a:ext cx="17480054" cy="462247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1828800">
                <a:defRPr sz="2600">
                  <a:solidFill>
                    <a:srgbClr val="DDDDDD"/>
                  </a:solidFill>
                  <a:latin typeface="Courier New"/>
                  <a:ea typeface="Courier New"/>
                  <a:cs typeface="Courier New"/>
                  <a:sym typeface="Courier New"/>
                </a:defRPr>
              </a:lvl1pPr>
            </a:lstStyle>
            <a:p>
              <a:pPr/>
              <a:r>
                <a:t>Смарт-контракты исполняет стандарт кооперации.</a:t>
              </a:r>
            </a:p>
          </p:txBody>
        </p:sp>
        <p:sp>
          <p:nvSpPr>
            <p:cNvPr id="350" name="Text 3"/>
            <p:cNvSpPr txBox="1"/>
            <p:nvPr/>
          </p:nvSpPr>
          <p:spPr>
            <a:xfrm>
              <a:off x="453840" y="2885812"/>
              <a:ext cx="1149733" cy="420224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 defTabSz="1828800">
                <a:defRPr sz="1800">
                  <a:solidFill>
                    <a:srgbClr val="FFFFFF"/>
                  </a:solidFill>
                  <a:latin typeface="Courier New"/>
                  <a:ea typeface="Courier New"/>
                  <a:cs typeface="Courier New"/>
                  <a:sym typeface="Courier New"/>
                </a:defRPr>
              </a:lvl1pPr>
            </a:lstStyle>
            <a:p>
              <a:pPr/>
              <a:r>
                <a:t>2</a:t>
              </a:r>
            </a:p>
          </p:txBody>
        </p:sp>
        <p:sp>
          <p:nvSpPr>
            <p:cNvPr id="351" name="Text 3"/>
            <p:cNvSpPr txBox="1"/>
            <p:nvPr/>
          </p:nvSpPr>
          <p:spPr>
            <a:xfrm>
              <a:off x="453840" y="5054182"/>
              <a:ext cx="1149733" cy="420224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 defTabSz="1828800">
                <a:defRPr sz="1800">
                  <a:solidFill>
                    <a:srgbClr val="FFFFFF"/>
                  </a:solidFill>
                  <a:latin typeface="Courier New"/>
                  <a:ea typeface="Courier New"/>
                  <a:cs typeface="Courier New"/>
                  <a:sym typeface="Courier New"/>
                </a:defRPr>
              </a:lvl1pPr>
            </a:lstStyle>
            <a:p>
              <a:pPr/>
              <a:r>
                <a:t>3</a:t>
              </a:r>
            </a:p>
          </p:txBody>
        </p:sp>
        <p:sp>
          <p:nvSpPr>
            <p:cNvPr id="352" name="Text 3"/>
            <p:cNvSpPr txBox="1"/>
            <p:nvPr/>
          </p:nvSpPr>
          <p:spPr>
            <a:xfrm>
              <a:off x="453840" y="7198602"/>
              <a:ext cx="1149733" cy="420225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 defTabSz="1828800">
                <a:defRPr sz="1800">
                  <a:solidFill>
                    <a:srgbClr val="FFFFFF"/>
                  </a:solidFill>
                  <a:latin typeface="Courier New"/>
                  <a:ea typeface="Courier New"/>
                  <a:cs typeface="Courier New"/>
                  <a:sym typeface="Courier New"/>
                </a:defRPr>
              </a:lvl1pPr>
            </a:lstStyle>
            <a:p>
              <a:pPr/>
              <a:r>
                <a:t>4</a:t>
              </a:r>
            </a:p>
          </p:txBody>
        </p:sp>
        <p:sp>
          <p:nvSpPr>
            <p:cNvPr id="353" name="Text 3"/>
            <p:cNvSpPr txBox="1"/>
            <p:nvPr/>
          </p:nvSpPr>
          <p:spPr>
            <a:xfrm>
              <a:off x="453840" y="9366972"/>
              <a:ext cx="1149733" cy="420225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 defTabSz="1828800">
                <a:defRPr sz="1800">
                  <a:solidFill>
                    <a:srgbClr val="FFFFFF"/>
                  </a:solidFill>
                  <a:latin typeface="Courier New"/>
                  <a:ea typeface="Courier New"/>
                  <a:cs typeface="Courier New"/>
                  <a:sym typeface="Courier New"/>
                </a:defRPr>
              </a:lvl1pPr>
            </a:lstStyle>
            <a:p>
              <a:pPr/>
              <a:r>
                <a:t>5</a:t>
              </a:r>
            </a:p>
          </p:txBody>
        </p:sp>
      </p:grpSp>
      <p:sp>
        <p:nvSpPr>
          <p:cNvPr id="355" name="TextBox 3"/>
          <p:cNvSpPr txBox="1"/>
          <p:nvPr/>
        </p:nvSpPr>
        <p:spPr>
          <a:xfrm>
            <a:off x="2230809" y="422909"/>
            <a:ext cx="19922382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Поток автоматизации</a:t>
            </a:r>
          </a:p>
        </p:txBody>
      </p:sp>
      <p:sp>
        <p:nvSpPr>
          <p:cNvPr id="356" name="Стрелка"/>
          <p:cNvSpPr/>
          <p:nvPr/>
        </p:nvSpPr>
        <p:spPr>
          <a:xfrm rot="5400000">
            <a:off x="-3110296" y="7265762"/>
            <a:ext cx="9014592" cy="860875"/>
          </a:xfrm>
          <a:prstGeom prst="rightArrow">
            <a:avLst>
              <a:gd name="adj1" fmla="val 32000"/>
              <a:gd name="adj2" fmla="val 94416"/>
            </a:avLst>
          </a:prstGeom>
          <a:solidFill>
            <a:schemeClr val="accent4">
              <a:alpha val="20000"/>
            </a:schemeClr>
          </a:solidFill>
          <a:ln w="50800">
            <a:solidFill>
              <a:schemeClr val="accent4"/>
            </a:solidFill>
          </a:ln>
          <a:effectLst>
            <a:outerShdw sx="100000" sy="100000" kx="0" ky="0" algn="b" rotWithShape="0" blurRad="76200" dist="38100" dir="5400000">
              <a:srgbClr val="000000">
                <a:alpha val="35000"/>
              </a:srgbClr>
            </a:outerShdw>
          </a:effectLst>
        </p:spPr>
        <p:txBody>
          <a:bodyPr tIns="91439" bIns="91439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TextBox 2"/>
          <p:cNvSpPr txBox="1"/>
          <p:nvPr/>
        </p:nvSpPr>
        <p:spPr>
          <a:xfrm>
            <a:off x="933971" y="5915659"/>
            <a:ext cx="22516058" cy="1884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ctr">
              <a:defRPr sz="12000">
                <a:solidFill>
                  <a:srgbClr val="DDDDDD"/>
                </a:solidFill>
                <a:latin typeface="PT Mono"/>
                <a:ea typeface="PT Mono"/>
                <a:cs typeface="PT Mono"/>
                <a:sym typeface="PT Mono"/>
              </a:defRPr>
            </a:pPr>
            <a:r>
              <a:t>V · </a:t>
            </a:r>
            <a:r>
              <a:rPr sz="11200"/>
              <a:t>ЧТО МЫ ВЫБИРАЕМ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TextBox 3"/>
          <p:cNvSpPr txBox="1"/>
          <p:nvPr/>
        </p:nvSpPr>
        <p:spPr>
          <a:xfrm>
            <a:off x="2230809" y="6188709"/>
            <a:ext cx="19922382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ЭКОНОМИКУ ДЛЯ ЧЕЛОВЕКА</a:t>
            </a:r>
          </a:p>
        </p:txBody>
      </p:sp>
      <p:sp>
        <p:nvSpPr>
          <p:cNvPr id="365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V · ЧТО МЫ ВЫБИРАЕМ</a:t>
            </a:r>
          </a:p>
        </p:txBody>
      </p:sp>
      <p:sp>
        <p:nvSpPr>
          <p:cNvPr id="366" name="Человек для экономики"/>
          <p:cNvSpPr txBox="1"/>
          <p:nvPr/>
        </p:nvSpPr>
        <p:spPr>
          <a:xfrm>
            <a:off x="15791845" y="7756812"/>
            <a:ext cx="4864691" cy="64077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>
              <a:defRPr strike="sngStrike">
                <a:solidFill>
                  <a:srgbClr val="A7A7A7"/>
                </a:solidFill>
              </a:defRPr>
            </a:lvl1pPr>
          </a:lstStyle>
          <a:p>
            <a:pPr/>
            <a:r>
              <a:t>Человек для экономики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TextBox 3"/>
          <p:cNvSpPr txBox="1"/>
          <p:nvPr/>
        </p:nvSpPr>
        <p:spPr>
          <a:xfrm>
            <a:off x="506646" y="5033010"/>
            <a:ext cx="23370708" cy="36499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ЦИФРОВЫЕ ИНСТРУМЕНТЫ</a:t>
            </a:r>
            <a:br/>
            <a:r>
              <a:t>—</a:t>
            </a:r>
            <a:br/>
            <a:r>
              <a:t>БЕЗ ДИКТАТА</a:t>
            </a:r>
          </a:p>
        </p:txBody>
      </p:sp>
      <p:sp>
        <p:nvSpPr>
          <p:cNvPr id="371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V · ЧТО МЫ ВЫБИРАЕМ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TextBox 3"/>
          <p:cNvSpPr txBox="1"/>
          <p:nvPr/>
        </p:nvSpPr>
        <p:spPr>
          <a:xfrm>
            <a:off x="1141121" y="6188709"/>
            <a:ext cx="22101758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СВОБОДА</a:t>
            </a:r>
          </a:p>
        </p:txBody>
      </p:sp>
      <p:sp>
        <p:nvSpPr>
          <p:cNvPr id="376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V · ЧТО МЫ ВЫБИРАЕМ</a:t>
            </a:r>
          </a:p>
        </p:txBody>
      </p:sp>
      <p:sp>
        <p:nvSpPr>
          <p:cNvPr id="377" name="зависимость"/>
          <p:cNvSpPr txBox="1"/>
          <p:nvPr/>
        </p:nvSpPr>
        <p:spPr>
          <a:xfrm>
            <a:off x="12388244" y="7680612"/>
            <a:ext cx="2649906" cy="64077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>
              <a:defRPr strike="sngStrike">
                <a:solidFill>
                  <a:srgbClr val="A7A7A7"/>
                </a:solidFill>
              </a:defRPr>
            </a:lvl1pPr>
          </a:lstStyle>
          <a:p>
            <a:pPr/>
            <a:r>
              <a:t>зависимость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TextBox 3"/>
          <p:cNvSpPr txBox="1"/>
          <p:nvPr/>
        </p:nvSpPr>
        <p:spPr>
          <a:xfrm>
            <a:off x="743100" y="6182359"/>
            <a:ext cx="22897801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ВЗАИМОДЕЙСТВИЕ</a:t>
            </a:r>
          </a:p>
        </p:txBody>
      </p:sp>
      <p:sp>
        <p:nvSpPr>
          <p:cNvPr id="382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V · ЧТО МЫ ВЫБИРАЕМ</a:t>
            </a:r>
          </a:p>
        </p:txBody>
      </p:sp>
      <p:sp>
        <p:nvSpPr>
          <p:cNvPr id="383" name="соперничество"/>
          <p:cNvSpPr txBox="1"/>
          <p:nvPr/>
        </p:nvSpPr>
        <p:spPr>
          <a:xfrm>
            <a:off x="13709045" y="7756812"/>
            <a:ext cx="3099515" cy="64077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>
              <a:defRPr strike="sngStrike">
                <a:solidFill>
                  <a:srgbClr val="A7A7A7"/>
                </a:solidFill>
              </a:defRPr>
            </a:lvl1pPr>
          </a:lstStyle>
          <a:p>
            <a:pPr/>
            <a:r>
              <a:t>соперничество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TextBox 3"/>
          <p:cNvSpPr txBox="1"/>
          <p:nvPr/>
        </p:nvSpPr>
        <p:spPr>
          <a:xfrm>
            <a:off x="267985" y="3877309"/>
            <a:ext cx="23848030" cy="59613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Труд </a:t>
            </a:r>
            <a:br/>
            <a:r>
              <a:t>— </a:t>
            </a:r>
            <a:br/>
            <a:r>
              <a:t>ценность, </a:t>
            </a:r>
            <a:br/>
            <a:r>
              <a:t>форма участия </a:t>
            </a:r>
            <a:br/>
            <a:r>
              <a:t>и собственности</a:t>
            </a:r>
          </a:p>
        </p:txBody>
      </p:sp>
      <p:sp>
        <p:nvSpPr>
          <p:cNvPr id="388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V · ЧТО МЫ ВЫБИРАЕМ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TextBox 3"/>
          <p:cNvSpPr txBox="1"/>
          <p:nvPr/>
        </p:nvSpPr>
        <p:spPr>
          <a:xfrm>
            <a:off x="2230809" y="6188709"/>
            <a:ext cx="19922382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Кооперация — новая норма</a:t>
            </a:r>
          </a:p>
        </p:txBody>
      </p:sp>
      <p:sp>
        <p:nvSpPr>
          <p:cNvPr id="393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V · ЧТО МЫ ВЫБИРАЕМ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 · МОМЕНТ ИСТИНЫ</a:t>
            </a:r>
          </a:p>
        </p:txBody>
      </p:sp>
      <p:sp>
        <p:nvSpPr>
          <p:cNvPr id="161" name="TextBox 3"/>
          <p:cNvSpPr txBox="1"/>
          <p:nvPr/>
        </p:nvSpPr>
        <p:spPr>
          <a:xfrm>
            <a:off x="3525961" y="6385559"/>
            <a:ext cx="17332079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КАПИТАЛИЗМ - КОНЕЧЕН.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TextBox 3"/>
          <p:cNvSpPr txBox="1"/>
          <p:nvPr/>
        </p:nvSpPr>
        <p:spPr>
          <a:xfrm>
            <a:off x="2230809" y="6188709"/>
            <a:ext cx="19922382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Взаимозачет</a:t>
            </a:r>
          </a:p>
        </p:txBody>
      </p:sp>
      <p:sp>
        <p:nvSpPr>
          <p:cNvPr id="398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V · ЧТО МЫ ВЫБИРАЕМ</a:t>
            </a:r>
          </a:p>
        </p:txBody>
      </p:sp>
      <p:sp>
        <p:nvSpPr>
          <p:cNvPr id="399" name="долг"/>
          <p:cNvSpPr txBox="1"/>
          <p:nvPr/>
        </p:nvSpPr>
        <p:spPr>
          <a:xfrm>
            <a:off x="14623445" y="7731412"/>
            <a:ext cx="1070244" cy="64077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>
              <a:defRPr strike="sngStrike">
                <a:solidFill>
                  <a:srgbClr val="A7A7A7"/>
                </a:solidFill>
              </a:defRPr>
            </a:lvl1pPr>
          </a:lstStyle>
          <a:p>
            <a:pPr/>
            <a:r>
              <a:t>долг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TextBox 3"/>
          <p:cNvSpPr txBox="1"/>
          <p:nvPr/>
        </p:nvSpPr>
        <p:spPr>
          <a:xfrm>
            <a:off x="2230809" y="6188709"/>
            <a:ext cx="19922382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Настоящий рынок — общее дело</a:t>
            </a:r>
          </a:p>
        </p:txBody>
      </p:sp>
      <p:sp>
        <p:nvSpPr>
          <p:cNvPr id="404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V · ЧТО МЫ ВЫБИРАЕМ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TextBox 2"/>
          <p:cNvSpPr txBox="1"/>
          <p:nvPr/>
        </p:nvSpPr>
        <p:spPr>
          <a:xfrm>
            <a:off x="933971" y="5915659"/>
            <a:ext cx="22516058" cy="1884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ctr">
              <a:defRPr sz="12000">
                <a:solidFill>
                  <a:srgbClr val="DDDDDD"/>
                </a:solidFill>
                <a:latin typeface="PT Mono"/>
                <a:ea typeface="PT Mono"/>
                <a:cs typeface="PT Mono"/>
                <a:sym typeface="PT Mono"/>
              </a:defRPr>
            </a:pPr>
            <a:r>
              <a:t>VI · </a:t>
            </a:r>
            <a:r>
              <a:rPr sz="11200"/>
              <a:t>НАШИ ЦЕННОСТИ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VI · НАШИ ЦЕННОСТИ</a:t>
            </a:r>
          </a:p>
        </p:txBody>
      </p:sp>
      <p:sp>
        <p:nvSpPr>
          <p:cNvPr id="413" name="Shape 1"/>
          <p:cNvSpPr/>
          <p:nvPr/>
        </p:nvSpPr>
        <p:spPr>
          <a:xfrm>
            <a:off x="405815" y="2102440"/>
            <a:ext cx="7443370" cy="3260309"/>
          </a:xfrm>
          <a:prstGeom prst="roundRect">
            <a:avLst>
              <a:gd name="adj" fmla="val 7033"/>
            </a:avLst>
          </a:prstGeom>
          <a:blipFill>
            <a:blip r:embed="rId3">
              <a:alphaModFix amt="40607"/>
            </a:blip>
          </a:blipFill>
          <a:ln w="25400">
            <a:solidFill>
              <a:srgbClr val="2563EB">
                <a:alpha val="32486"/>
              </a:srgbClr>
            </a:solidFill>
          </a:ln>
        </p:spPr>
        <p:txBody>
          <a:bodyPr tIns="91439" bIns="91439"/>
          <a:lstStyle/>
          <a:p>
            <a:pPr defTabSz="1828800"/>
          </a:p>
        </p:txBody>
      </p:sp>
      <p:sp>
        <p:nvSpPr>
          <p:cNvPr id="414" name="Text 4"/>
          <p:cNvSpPr txBox="1"/>
          <p:nvPr/>
        </p:nvSpPr>
        <p:spPr>
          <a:xfrm>
            <a:off x="616348" y="2217096"/>
            <a:ext cx="7177325" cy="82303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defTabSz="1828800">
              <a:defRPr b="1" sz="3200">
                <a:solidFill>
                  <a:srgbClr val="F5F0E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Человек - первичная ценность</a:t>
            </a:r>
          </a:p>
        </p:txBody>
      </p:sp>
      <p:sp>
        <p:nvSpPr>
          <p:cNvPr id="415" name="Личный вклад, знание, энергия и инициатива — это актив, подлежащий уважению, защите и справедливому вознаграждению."/>
          <p:cNvSpPr txBox="1"/>
          <p:nvPr/>
        </p:nvSpPr>
        <p:spPr>
          <a:xfrm>
            <a:off x="643132" y="3184026"/>
            <a:ext cx="7218753" cy="188657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/>
          <a:lstStyle>
            <a:lvl1pPr>
              <a:defRPr sz="2600">
                <a:solidFill>
                  <a:srgbClr val="DDDDDD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Личный вклад, знание, энергия и инициатива — это актив, подлежащий уважению, защите и справедливому вознаграждению.</a:t>
            </a:r>
          </a:p>
        </p:txBody>
      </p:sp>
      <p:sp>
        <p:nvSpPr>
          <p:cNvPr id="416" name="Shape 1"/>
          <p:cNvSpPr/>
          <p:nvPr/>
        </p:nvSpPr>
        <p:spPr>
          <a:xfrm>
            <a:off x="405815" y="5912440"/>
            <a:ext cx="7443370" cy="3260309"/>
          </a:xfrm>
          <a:prstGeom prst="roundRect">
            <a:avLst>
              <a:gd name="adj" fmla="val 7033"/>
            </a:avLst>
          </a:prstGeom>
          <a:blipFill>
            <a:blip r:embed="rId3">
              <a:alphaModFix amt="40607"/>
            </a:blip>
          </a:blipFill>
          <a:ln w="25400">
            <a:solidFill>
              <a:srgbClr val="2563EB">
                <a:alpha val="32486"/>
              </a:srgbClr>
            </a:solidFill>
          </a:ln>
        </p:spPr>
        <p:txBody>
          <a:bodyPr tIns="91439" bIns="91439"/>
          <a:lstStyle/>
          <a:p>
            <a:pPr defTabSz="1828800"/>
          </a:p>
        </p:txBody>
      </p:sp>
      <p:sp>
        <p:nvSpPr>
          <p:cNvPr id="417" name="Text 4"/>
          <p:cNvSpPr txBox="1"/>
          <p:nvPr/>
        </p:nvSpPr>
        <p:spPr>
          <a:xfrm>
            <a:off x="616348" y="6027096"/>
            <a:ext cx="7177325" cy="82303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defTabSz="1828800">
              <a:defRPr b="1" sz="3200">
                <a:solidFill>
                  <a:srgbClr val="F5F0E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Цифра — инструмент, не диктат</a:t>
            </a:r>
          </a:p>
        </p:txBody>
      </p:sp>
      <p:sp>
        <p:nvSpPr>
          <p:cNvPr id="418" name="Технологии для упрощения, прозрачности и доверия — всегда в интересах человека, а не системы."/>
          <p:cNvSpPr txBox="1"/>
          <p:nvPr/>
        </p:nvSpPr>
        <p:spPr>
          <a:xfrm>
            <a:off x="643132" y="6994025"/>
            <a:ext cx="7218753" cy="18865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/>
          <a:lstStyle>
            <a:lvl1pPr>
              <a:defRPr sz="2600">
                <a:solidFill>
                  <a:srgbClr val="DDDDDD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Технологии для упрощения, прозрачности и доверия — всегда в интересах человека, а не системы.</a:t>
            </a:r>
          </a:p>
        </p:txBody>
      </p:sp>
      <p:sp>
        <p:nvSpPr>
          <p:cNvPr id="419" name="Shape 1"/>
          <p:cNvSpPr/>
          <p:nvPr/>
        </p:nvSpPr>
        <p:spPr>
          <a:xfrm>
            <a:off x="405815" y="9722440"/>
            <a:ext cx="7443370" cy="3260309"/>
          </a:xfrm>
          <a:prstGeom prst="roundRect">
            <a:avLst>
              <a:gd name="adj" fmla="val 7033"/>
            </a:avLst>
          </a:prstGeom>
          <a:blipFill>
            <a:blip r:embed="rId3">
              <a:alphaModFix amt="40607"/>
            </a:blip>
          </a:blipFill>
          <a:ln w="25400">
            <a:solidFill>
              <a:srgbClr val="2563EB">
                <a:alpha val="32486"/>
              </a:srgbClr>
            </a:solidFill>
          </a:ln>
        </p:spPr>
        <p:txBody>
          <a:bodyPr tIns="91439" bIns="91439"/>
          <a:lstStyle/>
          <a:p>
            <a:pPr defTabSz="1828800"/>
          </a:p>
        </p:txBody>
      </p:sp>
      <p:sp>
        <p:nvSpPr>
          <p:cNvPr id="420" name="Text 4"/>
          <p:cNvSpPr txBox="1"/>
          <p:nvPr/>
        </p:nvSpPr>
        <p:spPr>
          <a:xfrm>
            <a:off x="616348" y="9837095"/>
            <a:ext cx="7177325" cy="82303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defTabSz="1828800">
              <a:defRPr b="1" sz="3200">
                <a:solidFill>
                  <a:srgbClr val="F5F0E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Образование и осознанность</a:t>
            </a:r>
          </a:p>
        </p:txBody>
      </p:sp>
      <p:sp>
        <p:nvSpPr>
          <p:cNvPr id="421" name="Сознательное участие начинается с понимания. Мы распространяем знания и учим ответственности."/>
          <p:cNvSpPr txBox="1"/>
          <p:nvPr/>
        </p:nvSpPr>
        <p:spPr>
          <a:xfrm>
            <a:off x="643132" y="10804025"/>
            <a:ext cx="7218753" cy="18865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/>
          <a:lstStyle>
            <a:lvl1pPr>
              <a:defRPr sz="2600">
                <a:solidFill>
                  <a:srgbClr val="DDDDDD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Сознательное участие начинается с понимания. Мы распространяем знания и учим ответственности.</a:t>
            </a:r>
          </a:p>
        </p:txBody>
      </p:sp>
      <p:sp>
        <p:nvSpPr>
          <p:cNvPr id="422" name="Shape 1"/>
          <p:cNvSpPr/>
          <p:nvPr/>
        </p:nvSpPr>
        <p:spPr>
          <a:xfrm>
            <a:off x="8508415" y="2102440"/>
            <a:ext cx="7443370" cy="3260309"/>
          </a:xfrm>
          <a:prstGeom prst="roundRect">
            <a:avLst>
              <a:gd name="adj" fmla="val 7033"/>
            </a:avLst>
          </a:prstGeom>
          <a:blipFill>
            <a:blip r:embed="rId3">
              <a:alphaModFix amt="40607"/>
            </a:blip>
          </a:blipFill>
          <a:ln w="25400">
            <a:solidFill>
              <a:srgbClr val="2563EB">
                <a:alpha val="32486"/>
              </a:srgbClr>
            </a:solidFill>
          </a:ln>
        </p:spPr>
        <p:txBody>
          <a:bodyPr tIns="91439" bIns="91439"/>
          <a:lstStyle/>
          <a:p>
            <a:pPr defTabSz="1828800"/>
          </a:p>
        </p:txBody>
      </p:sp>
      <p:sp>
        <p:nvSpPr>
          <p:cNvPr id="423" name="Text 4"/>
          <p:cNvSpPr txBox="1"/>
          <p:nvPr/>
        </p:nvSpPr>
        <p:spPr>
          <a:xfrm>
            <a:off x="8718948" y="2217096"/>
            <a:ext cx="7177326" cy="82303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defTabSz="1828800">
              <a:defRPr b="1" sz="3200">
                <a:solidFill>
                  <a:srgbClr val="F5F0E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Объединяясь — усиливаем</a:t>
            </a:r>
          </a:p>
        </p:txBody>
      </p:sp>
      <p:sp>
        <p:nvSpPr>
          <p:cNvPr id="424" name="Синергия, где выигрыш одного не означает потерю другого. Добровольное объединение, а не подчинение."/>
          <p:cNvSpPr txBox="1"/>
          <p:nvPr/>
        </p:nvSpPr>
        <p:spPr>
          <a:xfrm>
            <a:off x="8745732" y="3184026"/>
            <a:ext cx="7218753" cy="188657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/>
          <a:lstStyle>
            <a:lvl1pPr>
              <a:defRPr sz="2600">
                <a:solidFill>
                  <a:srgbClr val="DDDDDD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Синергия, где выигрыш одного не означает потерю другого. Добровольное объединение, а не подчинение.</a:t>
            </a:r>
          </a:p>
        </p:txBody>
      </p:sp>
      <p:sp>
        <p:nvSpPr>
          <p:cNvPr id="425" name="Shape 1"/>
          <p:cNvSpPr/>
          <p:nvPr/>
        </p:nvSpPr>
        <p:spPr>
          <a:xfrm>
            <a:off x="8508415" y="5912440"/>
            <a:ext cx="7443370" cy="3260309"/>
          </a:xfrm>
          <a:prstGeom prst="roundRect">
            <a:avLst>
              <a:gd name="adj" fmla="val 7033"/>
            </a:avLst>
          </a:prstGeom>
          <a:blipFill>
            <a:blip r:embed="rId3">
              <a:alphaModFix amt="40607"/>
            </a:blip>
          </a:blipFill>
          <a:ln w="25400">
            <a:solidFill>
              <a:srgbClr val="2563EB">
                <a:alpha val="32486"/>
              </a:srgbClr>
            </a:solidFill>
          </a:ln>
        </p:spPr>
        <p:txBody>
          <a:bodyPr tIns="91439" bIns="91439"/>
          <a:lstStyle/>
          <a:p>
            <a:pPr defTabSz="1828800"/>
          </a:p>
        </p:txBody>
      </p:sp>
      <p:sp>
        <p:nvSpPr>
          <p:cNvPr id="426" name="Text 4"/>
          <p:cNvSpPr txBox="1"/>
          <p:nvPr/>
        </p:nvSpPr>
        <p:spPr>
          <a:xfrm>
            <a:off x="8718948" y="6027096"/>
            <a:ext cx="7177326" cy="82303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defTabSz="1828800">
              <a:defRPr b="1" sz="3200">
                <a:solidFill>
                  <a:srgbClr val="F5F0E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Экономика взаимозачёта</a:t>
            </a:r>
          </a:p>
        </p:txBody>
      </p:sp>
      <p:sp>
        <p:nvSpPr>
          <p:cNvPr id="427" name="Внутренний механизм расчётов — основа новой финансовой экосистемы, построенной на доверии и справедливости."/>
          <p:cNvSpPr txBox="1"/>
          <p:nvPr/>
        </p:nvSpPr>
        <p:spPr>
          <a:xfrm>
            <a:off x="8745732" y="6994025"/>
            <a:ext cx="7218753" cy="18865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/>
          <a:lstStyle>
            <a:lvl1pPr>
              <a:defRPr sz="2600">
                <a:solidFill>
                  <a:srgbClr val="DDDDDD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Внутренний механизм расчётов — основа новой финансовой экосистемы, построенной на доверии и справедливости.</a:t>
            </a:r>
          </a:p>
        </p:txBody>
      </p:sp>
      <p:sp>
        <p:nvSpPr>
          <p:cNvPr id="428" name="Shape 1"/>
          <p:cNvSpPr/>
          <p:nvPr/>
        </p:nvSpPr>
        <p:spPr>
          <a:xfrm>
            <a:off x="8508415" y="9722440"/>
            <a:ext cx="7443370" cy="3260309"/>
          </a:xfrm>
          <a:prstGeom prst="roundRect">
            <a:avLst>
              <a:gd name="adj" fmla="val 7033"/>
            </a:avLst>
          </a:prstGeom>
          <a:blipFill>
            <a:blip r:embed="rId3">
              <a:alphaModFix amt="40607"/>
            </a:blip>
          </a:blipFill>
          <a:ln w="25400">
            <a:solidFill>
              <a:srgbClr val="2563EB">
                <a:alpha val="32486"/>
              </a:srgbClr>
            </a:solidFill>
          </a:ln>
        </p:spPr>
        <p:txBody>
          <a:bodyPr tIns="91439" bIns="91439"/>
          <a:lstStyle/>
          <a:p>
            <a:pPr defTabSz="1828800"/>
          </a:p>
        </p:txBody>
      </p:sp>
      <p:sp>
        <p:nvSpPr>
          <p:cNvPr id="429" name="Text 4"/>
          <p:cNvSpPr txBox="1"/>
          <p:nvPr/>
        </p:nvSpPr>
        <p:spPr>
          <a:xfrm>
            <a:off x="8718948" y="9837095"/>
            <a:ext cx="7177326" cy="82303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defTabSz="1828800">
              <a:defRPr b="1" sz="3200">
                <a:solidFill>
                  <a:srgbClr val="F5F0E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Без лишних посредников</a:t>
            </a:r>
          </a:p>
        </p:txBody>
      </p:sp>
      <p:sp>
        <p:nvSpPr>
          <p:cNvPr id="430" name="Производитель и потребитель — части одного сообщества. Убираем из уравнения тех, кто не создаёт ценность."/>
          <p:cNvSpPr txBox="1"/>
          <p:nvPr/>
        </p:nvSpPr>
        <p:spPr>
          <a:xfrm>
            <a:off x="8745732" y="10804025"/>
            <a:ext cx="7218753" cy="18865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/>
          <a:lstStyle>
            <a:lvl1pPr>
              <a:defRPr sz="2600">
                <a:solidFill>
                  <a:srgbClr val="DDDDDD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Производитель и потребитель — части одного сообщества. Убираем из уравнения тех, кто не создаёт ценность.</a:t>
            </a:r>
          </a:p>
        </p:txBody>
      </p:sp>
      <p:sp>
        <p:nvSpPr>
          <p:cNvPr id="431" name="Shape 1"/>
          <p:cNvSpPr/>
          <p:nvPr/>
        </p:nvSpPr>
        <p:spPr>
          <a:xfrm>
            <a:off x="16534815" y="2102440"/>
            <a:ext cx="7443370" cy="3260309"/>
          </a:xfrm>
          <a:prstGeom prst="roundRect">
            <a:avLst>
              <a:gd name="adj" fmla="val 7033"/>
            </a:avLst>
          </a:prstGeom>
          <a:blipFill>
            <a:blip r:embed="rId3">
              <a:alphaModFix amt="40607"/>
            </a:blip>
          </a:blipFill>
          <a:ln w="25400">
            <a:solidFill>
              <a:srgbClr val="2563EB">
                <a:alpha val="32486"/>
              </a:srgbClr>
            </a:solidFill>
          </a:ln>
        </p:spPr>
        <p:txBody>
          <a:bodyPr tIns="91439" bIns="91439"/>
          <a:lstStyle/>
          <a:p>
            <a:pPr defTabSz="1828800"/>
          </a:p>
        </p:txBody>
      </p:sp>
      <p:sp>
        <p:nvSpPr>
          <p:cNvPr id="432" name="Text 4"/>
          <p:cNvSpPr txBox="1"/>
          <p:nvPr/>
        </p:nvSpPr>
        <p:spPr>
          <a:xfrm>
            <a:off x="16745348" y="2217096"/>
            <a:ext cx="7177326" cy="82303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defTabSz="1828800">
              <a:defRPr b="1" sz="3200">
                <a:solidFill>
                  <a:srgbClr val="F5F0E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Собственность — общее дело</a:t>
            </a:r>
          </a:p>
        </p:txBody>
      </p:sp>
      <p:sp>
        <p:nvSpPr>
          <p:cNvPr id="433" name="Совместное владение и управление создаёт устойчивость, справедливость и долгосрочное мышление."/>
          <p:cNvSpPr txBox="1"/>
          <p:nvPr/>
        </p:nvSpPr>
        <p:spPr>
          <a:xfrm>
            <a:off x="16772132" y="3184026"/>
            <a:ext cx="6968736" cy="188657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/>
          <a:lstStyle>
            <a:lvl1pPr>
              <a:defRPr sz="2600">
                <a:solidFill>
                  <a:srgbClr val="DDDDDD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Совместное владение и управление создаёт устойчивость, справедливость и долгосрочное мышление.</a:t>
            </a:r>
          </a:p>
        </p:txBody>
      </p:sp>
      <p:sp>
        <p:nvSpPr>
          <p:cNvPr id="434" name="Shape 1"/>
          <p:cNvSpPr/>
          <p:nvPr/>
        </p:nvSpPr>
        <p:spPr>
          <a:xfrm>
            <a:off x="16534815" y="5912440"/>
            <a:ext cx="7443370" cy="3260309"/>
          </a:xfrm>
          <a:prstGeom prst="roundRect">
            <a:avLst>
              <a:gd name="adj" fmla="val 7033"/>
            </a:avLst>
          </a:prstGeom>
          <a:blipFill>
            <a:blip r:embed="rId3">
              <a:alphaModFix amt="40607"/>
            </a:blip>
          </a:blipFill>
          <a:ln w="25400">
            <a:solidFill>
              <a:srgbClr val="2563EB">
                <a:alpha val="32486"/>
              </a:srgbClr>
            </a:solidFill>
          </a:ln>
        </p:spPr>
        <p:txBody>
          <a:bodyPr tIns="91439" bIns="91439"/>
          <a:lstStyle/>
          <a:p>
            <a:pPr defTabSz="1828800"/>
          </a:p>
        </p:txBody>
      </p:sp>
      <p:sp>
        <p:nvSpPr>
          <p:cNvPr id="435" name="Text 4"/>
          <p:cNvSpPr txBox="1"/>
          <p:nvPr/>
        </p:nvSpPr>
        <p:spPr>
          <a:xfrm>
            <a:off x="16745348" y="6027096"/>
            <a:ext cx="7022304" cy="82303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defTabSz="1828800">
              <a:defRPr b="1" sz="3200">
                <a:solidFill>
                  <a:srgbClr val="F5F0E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Защита свободы</a:t>
            </a:r>
          </a:p>
        </p:txBody>
      </p:sp>
      <p:sp>
        <p:nvSpPr>
          <p:cNvPr id="436" name="Кооперативные модели защищают ресурсы, результаты труда и идеалы участников от внешнего давления."/>
          <p:cNvSpPr txBox="1"/>
          <p:nvPr/>
        </p:nvSpPr>
        <p:spPr>
          <a:xfrm>
            <a:off x="16772132" y="6994025"/>
            <a:ext cx="7218753" cy="18865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/>
          <a:lstStyle>
            <a:lvl1pPr>
              <a:defRPr sz="2600">
                <a:solidFill>
                  <a:srgbClr val="DDDDDD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Кооперативные модели защищают ресурсы, результаты труда и идеалы участников от внешнего давления.</a:t>
            </a:r>
          </a:p>
        </p:txBody>
      </p:sp>
      <p:sp>
        <p:nvSpPr>
          <p:cNvPr id="437" name="Shape 1"/>
          <p:cNvSpPr/>
          <p:nvPr/>
        </p:nvSpPr>
        <p:spPr>
          <a:xfrm>
            <a:off x="16534815" y="9722440"/>
            <a:ext cx="7443370" cy="3260309"/>
          </a:xfrm>
          <a:prstGeom prst="roundRect">
            <a:avLst>
              <a:gd name="adj" fmla="val 7033"/>
            </a:avLst>
          </a:prstGeom>
          <a:blipFill>
            <a:blip r:embed="rId3">
              <a:alphaModFix amt="40607"/>
            </a:blip>
          </a:blipFill>
          <a:ln w="25400">
            <a:solidFill>
              <a:srgbClr val="2563EB">
                <a:alpha val="32486"/>
              </a:srgbClr>
            </a:solidFill>
          </a:ln>
        </p:spPr>
        <p:txBody>
          <a:bodyPr tIns="91439" bIns="91439"/>
          <a:lstStyle/>
          <a:p>
            <a:pPr defTabSz="1828800"/>
          </a:p>
        </p:txBody>
      </p:sp>
      <p:sp>
        <p:nvSpPr>
          <p:cNvPr id="438" name="Text 4"/>
          <p:cNvSpPr txBox="1"/>
          <p:nvPr/>
        </p:nvSpPr>
        <p:spPr>
          <a:xfrm>
            <a:off x="16745348" y="9837095"/>
            <a:ext cx="7177326" cy="82303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defTabSz="1828800">
              <a:defRPr b="1" sz="3200">
                <a:solidFill>
                  <a:srgbClr val="F5F0E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Экосистема вместо иерархии</a:t>
            </a:r>
          </a:p>
        </p:txBody>
      </p:sp>
      <p:sp>
        <p:nvSpPr>
          <p:cNvPr id="439" name="Горизонтальные связи. Локальные кооперативы формируют единую живую, гибкую, устойчивую сеть."/>
          <p:cNvSpPr txBox="1"/>
          <p:nvPr/>
        </p:nvSpPr>
        <p:spPr>
          <a:xfrm>
            <a:off x="16772132" y="10804025"/>
            <a:ext cx="7218753" cy="18865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/>
          <a:lstStyle>
            <a:lvl1pPr>
              <a:defRPr sz="2600">
                <a:solidFill>
                  <a:srgbClr val="DDDDDD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Горизонтальные связи. Локальные кооперативы формируют единую живую, гибкую, устойчивую сеть.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TextBox 2"/>
          <p:cNvSpPr txBox="1"/>
          <p:nvPr/>
        </p:nvSpPr>
        <p:spPr>
          <a:xfrm>
            <a:off x="933971" y="5915659"/>
            <a:ext cx="22516058" cy="1884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ctr">
              <a:defRPr sz="12000">
                <a:solidFill>
                  <a:srgbClr val="DDDDDD"/>
                </a:solidFill>
                <a:latin typeface="PT Mono"/>
                <a:ea typeface="PT Mono"/>
                <a:cs typeface="PT Mono"/>
                <a:sym typeface="PT Mono"/>
              </a:defRPr>
            </a:pPr>
            <a:r>
              <a:t>VII · </a:t>
            </a:r>
            <a:r>
              <a:rPr sz="11200"/>
              <a:t>ПРИЗЫВ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TextBox 3"/>
          <p:cNvSpPr txBox="1"/>
          <p:nvPr/>
        </p:nvSpPr>
        <p:spPr>
          <a:xfrm>
            <a:off x="2230808" y="6188709"/>
            <a:ext cx="19922382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ЭКОНОМИКА — ЭТО ЛЮДИ</a:t>
            </a:r>
          </a:p>
        </p:txBody>
      </p:sp>
      <p:sp>
        <p:nvSpPr>
          <p:cNvPr id="448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VII · ПРИЗЫВ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TextBox 3"/>
          <p:cNvSpPr txBox="1"/>
          <p:nvPr/>
        </p:nvSpPr>
        <p:spPr>
          <a:xfrm>
            <a:off x="2230809" y="6188709"/>
            <a:ext cx="19922382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ПРИСОЕДИНЯЙСЯ</a:t>
            </a:r>
          </a:p>
        </p:txBody>
      </p:sp>
      <p:sp>
        <p:nvSpPr>
          <p:cNvPr id="453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VII · ПРИЗЫВ</a:t>
            </a:r>
          </a:p>
        </p:txBody>
      </p:sp>
      <p:sp>
        <p:nvSpPr>
          <p:cNvPr id="454" name="TextBox 2"/>
          <p:cNvSpPr txBox="1"/>
          <p:nvPr/>
        </p:nvSpPr>
        <p:spPr>
          <a:xfrm>
            <a:off x="933971" y="9103360"/>
            <a:ext cx="22516058" cy="10337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sz="6000">
                <a:solidFill>
                  <a:srgbClr val="DDDDDD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https://coopenomics.world</a:t>
            </a:r>
          </a:p>
        </p:txBody>
      </p:sp>
      <p:pic>
        <p:nvPicPr>
          <p:cNvPr id="455" name="coopenomics.world.png" descr="coopenomics.worl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365020" y="1483191"/>
            <a:ext cx="3653960" cy="365395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 · МОМЕНТ ИСТИНЫ</a:t>
            </a:r>
          </a:p>
        </p:txBody>
      </p:sp>
      <p:sp>
        <p:nvSpPr>
          <p:cNvPr id="166" name="TextBox 3"/>
          <p:cNvSpPr txBox="1"/>
          <p:nvPr/>
        </p:nvSpPr>
        <p:spPr>
          <a:xfrm>
            <a:off x="3525961" y="6188709"/>
            <a:ext cx="17332079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РЫНКА НЕ СУЩЕСВУЕТ</a:t>
            </a:r>
          </a:p>
        </p:txBody>
      </p:sp>
      <p:sp>
        <p:nvSpPr>
          <p:cNvPr id="167" name="по Адаму Смиту"/>
          <p:cNvSpPr txBox="1"/>
          <p:nvPr/>
        </p:nvSpPr>
        <p:spPr>
          <a:xfrm>
            <a:off x="5340875" y="7553612"/>
            <a:ext cx="3317623" cy="64077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>
              <a:defRPr>
                <a:solidFill>
                  <a:srgbClr val="DDDDDD"/>
                </a:solidFill>
              </a:defRPr>
            </a:lvl1pPr>
          </a:lstStyle>
          <a:p>
            <a:pPr/>
            <a:r>
              <a:t>по Адаму Смиту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 · МОМЕНТ ИСТИНЫ</a:t>
            </a:r>
          </a:p>
        </p:txBody>
      </p:sp>
      <p:sp>
        <p:nvSpPr>
          <p:cNvPr id="172" name="TextBox 3"/>
          <p:cNvSpPr txBox="1"/>
          <p:nvPr/>
        </p:nvSpPr>
        <p:spPr>
          <a:xfrm>
            <a:off x="3651913" y="6188709"/>
            <a:ext cx="17080175" cy="13385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ДЕНЬГИ — ФЕТИШ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 · МОМЕНТ ИСТИНЫ</a:t>
            </a:r>
          </a:p>
        </p:txBody>
      </p:sp>
      <p:sp>
        <p:nvSpPr>
          <p:cNvPr id="177" name="TextBox 3"/>
          <p:cNvSpPr txBox="1"/>
          <p:nvPr/>
        </p:nvSpPr>
        <p:spPr>
          <a:xfrm>
            <a:off x="3525961" y="5033010"/>
            <a:ext cx="17332079" cy="36499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ЭТО НЕ КРИЗИС </a:t>
            </a:r>
            <a:br/>
            <a:r>
              <a:t>— </a:t>
            </a:r>
            <a:br/>
            <a:r>
              <a:t> СЛОМ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extBox 2"/>
          <p:cNvSpPr txBox="1"/>
          <p:nvPr/>
        </p:nvSpPr>
        <p:spPr>
          <a:xfrm>
            <a:off x="980439" y="990600"/>
            <a:ext cx="12038496" cy="487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>
              <a:defRPr sz="2200">
                <a:solidFill>
                  <a:srgbClr val="7A6E73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 · МОМЕНТ ИСТИНЫ</a:t>
            </a:r>
          </a:p>
        </p:txBody>
      </p:sp>
      <p:sp>
        <p:nvSpPr>
          <p:cNvPr id="182" name="TextBox 3"/>
          <p:cNvSpPr txBox="1"/>
          <p:nvPr/>
        </p:nvSpPr>
        <p:spPr>
          <a:xfrm>
            <a:off x="3525961" y="4017010"/>
            <a:ext cx="17332079" cy="36499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ctr">
              <a:defRPr b="1" sz="8000">
                <a:solidFill>
                  <a:srgbClr val="EBE5E7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…</a:t>
            </a:r>
            <a:br/>
            <a:br/>
            <a:r>
              <a:t>ОКНО </a:t>
            </a:r>
            <a:r>
              <a:t> ВОЗМОЖНОСТЕЙ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extBox 2"/>
          <p:cNvSpPr txBox="1"/>
          <p:nvPr/>
        </p:nvSpPr>
        <p:spPr>
          <a:xfrm>
            <a:off x="3368049" y="5915659"/>
            <a:ext cx="17647902" cy="188468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ctr">
              <a:defRPr sz="12000">
                <a:solidFill>
                  <a:srgbClr val="DDDDDD"/>
                </a:solidFill>
                <a:latin typeface="PT Mono"/>
                <a:ea typeface="PT Mono"/>
                <a:cs typeface="PT Mono"/>
                <a:sym typeface="PT Mono"/>
              </a:defRPr>
            </a:lvl1pPr>
          </a:lstStyle>
          <a:p>
            <a:pPr/>
            <a:r>
              <a:t>II · РЫНОК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76200" dist="381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76200" dist="381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76200" dist="381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508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76200" dist="381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91439" rIns="91439" bIns="9143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508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76200" dist="381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76200" dist="381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76200" dist="381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76200" dist="381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508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76200" dist="381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91439" rIns="91439" bIns="9143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508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76200" dist="381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